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87" r:id="rId2"/>
    <p:sldId id="262" r:id="rId3"/>
    <p:sldId id="259" r:id="rId4"/>
    <p:sldId id="263" r:id="rId5"/>
    <p:sldId id="264" r:id="rId6"/>
    <p:sldId id="265" r:id="rId7"/>
    <p:sldId id="267" r:id="rId8"/>
    <p:sldId id="266" r:id="rId9"/>
    <p:sldId id="269" r:id="rId10"/>
    <p:sldId id="268"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3C3"/>
    <a:srgbClr val="BEF4FF"/>
    <a:srgbClr val="7C8ABF"/>
    <a:srgbClr val="6D93BE"/>
    <a:srgbClr val="0EEDB6"/>
    <a:srgbClr val="374676"/>
    <a:srgbClr val="4472C4"/>
    <a:srgbClr val="7F81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95" autoAdjust="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1A66A-BFAF-45D9-BC21-DEA66D4D8FC0}"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173B6-BCFE-437E-8004-C6C3DEE2D814}" type="slidenum">
              <a:rPr lang="en-US" smtClean="0"/>
              <a:t>‹#›</a:t>
            </a:fld>
            <a:endParaRPr lang="en-US"/>
          </a:p>
        </p:txBody>
      </p:sp>
    </p:spTree>
    <p:extLst>
      <p:ext uri="{BB962C8B-B14F-4D97-AF65-F5344CB8AC3E}">
        <p14:creationId xmlns:p14="http://schemas.microsoft.com/office/powerpoint/2010/main" val="2844438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1173B6-BCFE-437E-8004-C6C3DEE2D814}" type="slidenum">
              <a:rPr lang="en-US" smtClean="0"/>
              <a:t>5</a:t>
            </a:fld>
            <a:endParaRPr lang="en-US"/>
          </a:p>
        </p:txBody>
      </p:sp>
    </p:spTree>
    <p:extLst>
      <p:ext uri="{BB962C8B-B14F-4D97-AF65-F5344CB8AC3E}">
        <p14:creationId xmlns:p14="http://schemas.microsoft.com/office/powerpoint/2010/main" val="376070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D288-2D26-4C85-8E04-323733765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9D5294-8870-478B-B599-3A94D0096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0BF4C-7F86-439E-AF7F-6BCEADA25B40}"/>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EC773158-6A84-41F0-BD2E-D9DC5C1CE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9A448-4A54-4806-95A4-56169F773E62}"/>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141185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D212-C7DE-42B7-85EB-059B43CB8C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4311F9-F8FF-401E-87E8-6AE366A39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4F076-CA06-43E8-B500-34EE11AA21B8}"/>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A0372D3B-62CA-4CF4-8D31-979994D2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B9273-B769-46A9-B409-99B25F2D0347}"/>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371726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B0A016-F350-4476-B710-51D09B6FC7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A6CD66-6499-403A-A3CD-8D0A788BCF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7FE78-ED62-410B-941F-394BCEF4B128}"/>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A6525CF1-3850-4AE7-881C-D4466D96C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A2667-02D5-4786-B4D8-BBAD84ED9999}"/>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81397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34351-82BD-4DF7-8FEE-18114EBA4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0ED2-A19E-4597-BBFA-6FD6AFE3DD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6092E-5BD2-47F9-8CEC-F903D6E380BB}"/>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651CF083-6D1A-4957-BCD4-6783588BC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B3FF3-C74B-41C8-8FEB-69F85A66D0EF}"/>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94493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610D-B5A5-4BA3-8A74-63B8E3BC1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6677EB-D8B4-4D24-A8DF-C032AD5113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5A339A-C048-4E9C-BB48-F8B6FBE07EAC}"/>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717E7BFA-AC75-439C-89B8-841D4DD71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D3BE6-9588-46F0-84A2-9F0234EB56BB}"/>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2272937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DA3C-B51D-46B6-B041-936FC8BDD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3B844-750A-42A9-8FC7-C922AB8ACD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DA5CE7-672A-4BAC-AD55-13C88467A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805C49-2BAC-4556-B374-F2E7ED80CCFA}"/>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6" name="Footer Placeholder 5">
            <a:extLst>
              <a:ext uri="{FF2B5EF4-FFF2-40B4-BE49-F238E27FC236}">
                <a16:creationId xmlns:a16="http://schemas.microsoft.com/office/drawing/2014/main" id="{046BCCDC-A6A4-49F2-88E3-5DBAFCEE7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1F38C-21EF-4EBB-A00C-03F9AE5241C4}"/>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1145841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E5B0-0B2D-4191-A549-768BD32958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2539EA-9D24-477D-97AC-DC1F6FC6C2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157B65-F2E4-45A8-BE91-433DEDF4D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F673C5-6DE8-4613-AADD-0BC9A75D1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2BE14-E888-4CD7-8764-36FF69D13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8D8E10-96B0-41C6-A97E-5C1ADED253A1}"/>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8" name="Footer Placeholder 7">
            <a:extLst>
              <a:ext uri="{FF2B5EF4-FFF2-40B4-BE49-F238E27FC236}">
                <a16:creationId xmlns:a16="http://schemas.microsoft.com/office/drawing/2014/main" id="{BEA76202-01C7-49ED-9186-85AAA8F8B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EC0CAA-9A0A-468B-A367-13A92E86A49C}"/>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90795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E9E0-E41A-41A9-91B6-1A60289C6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0C73DB-2A68-498E-A725-DA3F0095564A}"/>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4" name="Footer Placeholder 3">
            <a:extLst>
              <a:ext uri="{FF2B5EF4-FFF2-40B4-BE49-F238E27FC236}">
                <a16:creationId xmlns:a16="http://schemas.microsoft.com/office/drawing/2014/main" id="{2C731FF4-5AC4-4E90-BD67-80441732D8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8D7242-E098-4870-B908-71CB2AA9B034}"/>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330591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5BB4C8-3ABD-471F-9E6E-56F0AF6416E3}"/>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3" name="Footer Placeholder 2">
            <a:extLst>
              <a:ext uri="{FF2B5EF4-FFF2-40B4-BE49-F238E27FC236}">
                <a16:creationId xmlns:a16="http://schemas.microsoft.com/office/drawing/2014/main" id="{074101BA-07B5-4AA6-84DA-92D0EDB085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CE598F-44EF-464A-9B12-69844F660DA6}"/>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162678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4B01-FA4B-4925-8E09-2D2AB9E9B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D42BAD-F9B7-4674-9945-CF0A7DCC1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7585F3-B903-481D-BBD3-2E4DA3A60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D453EA-2541-4E78-A2A4-A4E882598899}"/>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6" name="Footer Placeholder 5">
            <a:extLst>
              <a:ext uri="{FF2B5EF4-FFF2-40B4-BE49-F238E27FC236}">
                <a16:creationId xmlns:a16="http://schemas.microsoft.com/office/drawing/2014/main" id="{D7E0090F-665A-4CC8-9AC2-54877D161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1E7AF-9F18-4AD7-9FC5-F3DD47C4F5E2}"/>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1439276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970F-DEE0-4D10-95DC-A8F61589F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C909FE-5509-4CB1-8B66-9A00DEC78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6D682F-1B89-4F5A-8DDC-564AFBB1D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7F8BC-ADED-4E2F-84D0-0A05581ADE41}"/>
              </a:ext>
            </a:extLst>
          </p:cNvPr>
          <p:cNvSpPr>
            <a:spLocks noGrp="1"/>
          </p:cNvSpPr>
          <p:nvPr>
            <p:ph type="dt" sz="half" idx="10"/>
          </p:nvPr>
        </p:nvSpPr>
        <p:spPr/>
        <p:txBody>
          <a:bodyPr/>
          <a:lstStyle/>
          <a:p>
            <a:fld id="{A66EA0CD-1EEA-408A-8EAC-A5CFAFCFD5C7}" type="datetimeFigureOut">
              <a:rPr lang="en-US" smtClean="0"/>
              <a:t>1/26/2024</a:t>
            </a:fld>
            <a:endParaRPr lang="en-US"/>
          </a:p>
        </p:txBody>
      </p:sp>
      <p:sp>
        <p:nvSpPr>
          <p:cNvPr id="6" name="Footer Placeholder 5">
            <a:extLst>
              <a:ext uri="{FF2B5EF4-FFF2-40B4-BE49-F238E27FC236}">
                <a16:creationId xmlns:a16="http://schemas.microsoft.com/office/drawing/2014/main" id="{70CADA7F-6172-4935-A257-558986954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F9D88F-8E58-4BA6-8610-8503B5F3E7B3}"/>
              </a:ext>
            </a:extLst>
          </p:cNvPr>
          <p:cNvSpPr>
            <a:spLocks noGrp="1"/>
          </p:cNvSpPr>
          <p:nvPr>
            <p:ph type="sldNum" sz="quarter" idx="12"/>
          </p:nvPr>
        </p:nvSpPr>
        <p:spPr/>
        <p:txBody>
          <a:bodyPr/>
          <a:lstStyle/>
          <a:p>
            <a:fld id="{7AA1455D-85C4-474C-BCB1-2B6A6C9C21C8}" type="slidenum">
              <a:rPr lang="en-US" smtClean="0"/>
              <a:t>‹#›</a:t>
            </a:fld>
            <a:endParaRPr lang="en-US"/>
          </a:p>
        </p:txBody>
      </p:sp>
    </p:spTree>
    <p:extLst>
      <p:ext uri="{BB962C8B-B14F-4D97-AF65-F5344CB8AC3E}">
        <p14:creationId xmlns:p14="http://schemas.microsoft.com/office/powerpoint/2010/main" val="3230021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FB8D5-A0EA-4839-A92C-2D69BC938D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193B0-EEFD-4FBD-A358-E18A17A717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D6ED4-6B3F-4B90-8B90-0D707B4529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EA0CD-1EEA-408A-8EAC-A5CFAFCFD5C7}" type="datetimeFigureOut">
              <a:rPr lang="en-US" smtClean="0"/>
              <a:t>1/26/2024</a:t>
            </a:fld>
            <a:endParaRPr lang="en-US"/>
          </a:p>
        </p:txBody>
      </p:sp>
      <p:sp>
        <p:nvSpPr>
          <p:cNvPr id="5" name="Footer Placeholder 4">
            <a:extLst>
              <a:ext uri="{FF2B5EF4-FFF2-40B4-BE49-F238E27FC236}">
                <a16:creationId xmlns:a16="http://schemas.microsoft.com/office/drawing/2014/main" id="{CB645E0D-5B49-4546-92BB-E384CCE85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47A8A7-EF1C-4C0B-AF5C-0A004B118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1455D-85C4-474C-BCB1-2B6A6C9C21C8}" type="slidenum">
              <a:rPr lang="en-US" smtClean="0"/>
              <a:t>‹#›</a:t>
            </a:fld>
            <a:endParaRPr lang="en-US"/>
          </a:p>
        </p:txBody>
      </p:sp>
    </p:spTree>
    <p:extLst>
      <p:ext uri="{BB962C8B-B14F-4D97-AF65-F5344CB8AC3E}">
        <p14:creationId xmlns:p14="http://schemas.microsoft.com/office/powerpoint/2010/main" val="1904401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9448C93-B7DD-4333-B1A7-D313C56CA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83" y="0"/>
            <a:ext cx="1252138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D5B5CA-A97B-40A1-8D3B-870F1A451CEF}"/>
              </a:ext>
            </a:extLst>
          </p:cNvPr>
          <p:cNvSpPr txBox="1"/>
          <p:nvPr/>
        </p:nvSpPr>
        <p:spPr>
          <a:xfrm>
            <a:off x="0" y="0"/>
            <a:ext cx="4797083" cy="461665"/>
          </a:xfrm>
          <a:prstGeom prst="rect">
            <a:avLst/>
          </a:prstGeom>
          <a:noFill/>
        </p:spPr>
        <p:txBody>
          <a:bodyPr wrap="square" rtlCol="0">
            <a:spAutoFit/>
          </a:bodyPr>
          <a:lstStyle/>
          <a:p>
            <a:r>
              <a:rPr lang="af-ZA" sz="2400" b="1" dirty="0">
                <a:solidFill>
                  <a:schemeClr val="bg1">
                    <a:lumMod val="85000"/>
                  </a:schemeClr>
                </a:solidFill>
                <a:latin typeface="Bahnschrift Light SemiCondensed" panose="020B0502040204020203" pitchFamily="34" charset="0"/>
              </a:rPr>
              <a:t>Sevda Heydarova</a:t>
            </a:r>
          </a:p>
        </p:txBody>
      </p:sp>
    </p:spTree>
    <p:extLst>
      <p:ext uri="{BB962C8B-B14F-4D97-AF65-F5344CB8AC3E}">
        <p14:creationId xmlns:p14="http://schemas.microsoft.com/office/powerpoint/2010/main" val="178160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5F0831-8D25-487E-993A-3B9078AD4F29}"/>
              </a:ext>
            </a:extLst>
          </p:cNvPr>
          <p:cNvPicPr>
            <a:picLocks noChangeAspect="1"/>
          </p:cNvPicPr>
          <p:nvPr/>
        </p:nvPicPr>
        <p:blipFill rotWithShape="1">
          <a:blip r:embed="rId2"/>
          <a:srcRect l="9436" t="20846" r="24637" b="13315"/>
          <a:stretch/>
        </p:blipFill>
        <p:spPr>
          <a:xfrm>
            <a:off x="0" y="0"/>
            <a:ext cx="12192000" cy="6356555"/>
          </a:xfrm>
          <a:prstGeom prst="rect">
            <a:avLst/>
          </a:prstGeom>
        </p:spPr>
      </p:pic>
      <p:sp>
        <p:nvSpPr>
          <p:cNvPr id="10" name="Rectangle 9">
            <a:extLst>
              <a:ext uri="{FF2B5EF4-FFF2-40B4-BE49-F238E27FC236}">
                <a16:creationId xmlns:a16="http://schemas.microsoft.com/office/drawing/2014/main" id="{C7B59744-7586-4CDF-9840-28585FD18B10}"/>
              </a:ext>
            </a:extLst>
          </p:cNvPr>
          <p:cNvSpPr/>
          <p:nvPr/>
        </p:nvSpPr>
        <p:spPr>
          <a:xfrm>
            <a:off x="0" y="6356555"/>
            <a:ext cx="12192000" cy="501445"/>
          </a:xfrm>
          <a:prstGeom prst="rect">
            <a:avLst/>
          </a:prstGeom>
          <a:solidFill>
            <a:srgbClr val="3746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dirty="0">
                <a:solidFill>
                  <a:schemeClr val="bg1"/>
                </a:solidFill>
                <a:latin typeface="Söhne"/>
              </a:rPr>
              <a:t>Note: You can analyze many situations using more than one method. I only showed.</a:t>
            </a:r>
            <a:endParaRPr lang="en-US" sz="1900" dirty="0"/>
          </a:p>
        </p:txBody>
      </p:sp>
    </p:spTree>
    <p:extLst>
      <p:ext uri="{BB962C8B-B14F-4D97-AF65-F5344CB8AC3E}">
        <p14:creationId xmlns:p14="http://schemas.microsoft.com/office/powerpoint/2010/main" val="296610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9F2B8A7C-2802-4C2D-8433-1B3055DDFA8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2"/>
            <a:ext cx="12192000" cy="5964703"/>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4893D149-A976-4CE4-B2BF-59974B9BBB46}"/>
              </a:ext>
            </a:extLst>
          </p:cNvPr>
          <p:cNvSpPr/>
          <p:nvPr/>
        </p:nvSpPr>
        <p:spPr>
          <a:xfrm>
            <a:off x="0" y="0"/>
            <a:ext cx="12192000" cy="6858000"/>
          </a:xfrm>
          <a:custGeom>
            <a:avLst/>
            <a:gdLst/>
            <a:ahLst/>
            <a:cxnLst/>
            <a:rect l="l" t="t" r="r" b="b"/>
            <a:pathLst>
              <a:path w="12192000" h="6858000">
                <a:moveTo>
                  <a:pt x="9583695" y="4708679"/>
                </a:moveTo>
                <a:cubicBezTo>
                  <a:pt x="9659030" y="4708679"/>
                  <a:pt x="9720912" y="4740345"/>
                  <a:pt x="9769342" y="4803676"/>
                </a:cubicBezTo>
                <a:cubicBezTo>
                  <a:pt x="9817772" y="4867007"/>
                  <a:pt x="9841986" y="4961589"/>
                  <a:pt x="9841986" y="5087423"/>
                </a:cubicBezTo>
                <a:cubicBezTo>
                  <a:pt x="9841986" y="5217397"/>
                  <a:pt x="9815909" y="5313221"/>
                  <a:pt x="9763754" y="5374897"/>
                </a:cubicBezTo>
                <a:cubicBezTo>
                  <a:pt x="9711599" y="5436572"/>
                  <a:pt x="9649096" y="5467409"/>
                  <a:pt x="9576244" y="5467409"/>
                </a:cubicBezTo>
                <a:cubicBezTo>
                  <a:pt x="9529056" y="5467409"/>
                  <a:pt x="9485801" y="5453750"/>
                  <a:pt x="9446478" y="5426431"/>
                </a:cubicBezTo>
                <a:cubicBezTo>
                  <a:pt x="9407155" y="5399111"/>
                  <a:pt x="9376317" y="5356891"/>
                  <a:pt x="9353965" y="5299769"/>
                </a:cubicBezTo>
                <a:cubicBezTo>
                  <a:pt x="9331613" y="5242647"/>
                  <a:pt x="9320437" y="5170623"/>
                  <a:pt x="9320437" y="5083698"/>
                </a:cubicBezTo>
                <a:cubicBezTo>
                  <a:pt x="9320437" y="4999257"/>
                  <a:pt x="9331820" y="4929717"/>
                  <a:pt x="9354586" y="4875078"/>
                </a:cubicBezTo>
                <a:cubicBezTo>
                  <a:pt x="9377352" y="4820440"/>
                  <a:pt x="9409431" y="4779047"/>
                  <a:pt x="9450824" y="4750900"/>
                </a:cubicBezTo>
                <a:cubicBezTo>
                  <a:pt x="9492217" y="4722753"/>
                  <a:pt x="9536507" y="4708679"/>
                  <a:pt x="9583695" y="4708679"/>
                </a:cubicBezTo>
                <a:close/>
                <a:moveTo>
                  <a:pt x="11019556" y="4455355"/>
                </a:moveTo>
                <a:lnTo>
                  <a:pt x="10439643" y="4466531"/>
                </a:lnTo>
                <a:lnTo>
                  <a:pt x="10439643" y="4706196"/>
                </a:lnTo>
                <a:lnTo>
                  <a:pt x="10508407" y="4706196"/>
                </a:lnTo>
                <a:cubicBezTo>
                  <a:pt x="10549243" y="4706196"/>
                  <a:pt x="10575912" y="4709300"/>
                  <a:pt x="10588414" y="4715509"/>
                </a:cubicBezTo>
                <a:cubicBezTo>
                  <a:pt x="10600916" y="4721718"/>
                  <a:pt x="10609877" y="4731031"/>
                  <a:pt x="10615297" y="4743449"/>
                </a:cubicBezTo>
                <a:cubicBezTo>
                  <a:pt x="10620717" y="4755867"/>
                  <a:pt x="10623427" y="4785670"/>
                  <a:pt x="10623427" y="4832858"/>
                </a:cubicBezTo>
                <a:lnTo>
                  <a:pt x="10623427" y="5344473"/>
                </a:lnTo>
                <a:cubicBezTo>
                  <a:pt x="10623427" y="5413185"/>
                  <a:pt x="10631692" y="5469479"/>
                  <a:pt x="10648224" y="5513356"/>
                </a:cubicBezTo>
                <a:cubicBezTo>
                  <a:pt x="10664755" y="5557232"/>
                  <a:pt x="10689966" y="5595520"/>
                  <a:pt x="10723856" y="5628221"/>
                </a:cubicBezTo>
                <a:cubicBezTo>
                  <a:pt x="10757747" y="5660921"/>
                  <a:pt x="10799699" y="5686998"/>
                  <a:pt x="10849713" y="5706453"/>
                </a:cubicBezTo>
                <a:cubicBezTo>
                  <a:pt x="10899727" y="5725908"/>
                  <a:pt x="10954492" y="5735635"/>
                  <a:pt x="11014007" y="5735635"/>
                </a:cubicBezTo>
                <a:cubicBezTo>
                  <a:pt x="11088398" y="5735635"/>
                  <a:pt x="11162378" y="5722182"/>
                  <a:pt x="11235947" y="5695277"/>
                </a:cubicBezTo>
                <a:cubicBezTo>
                  <a:pt x="11309516" y="5668372"/>
                  <a:pt x="11382675" y="5628014"/>
                  <a:pt x="11455422" y="5574203"/>
                </a:cubicBezTo>
                <a:lnTo>
                  <a:pt x="11455422" y="5720733"/>
                </a:lnTo>
                <a:lnTo>
                  <a:pt x="12000566" y="5705832"/>
                </a:lnTo>
                <a:lnTo>
                  <a:pt x="12000566" y="5466168"/>
                </a:lnTo>
                <a:lnTo>
                  <a:pt x="11934752" y="5466168"/>
                </a:lnTo>
                <a:cubicBezTo>
                  <a:pt x="11889219" y="5466168"/>
                  <a:pt x="11860451" y="5463477"/>
                  <a:pt x="11848448" y="5458096"/>
                </a:cubicBezTo>
                <a:cubicBezTo>
                  <a:pt x="11836444" y="5452715"/>
                  <a:pt x="11827751" y="5444023"/>
                  <a:pt x="11822370" y="5432019"/>
                </a:cubicBezTo>
                <a:cubicBezTo>
                  <a:pt x="11816988" y="5420015"/>
                  <a:pt x="11814298" y="5390833"/>
                  <a:pt x="11814298" y="5344473"/>
                </a:cubicBezTo>
                <a:lnTo>
                  <a:pt x="11814298" y="4455355"/>
                </a:lnTo>
                <a:lnTo>
                  <a:pt x="11231902" y="4466531"/>
                </a:lnTo>
                <a:lnTo>
                  <a:pt x="11231902" y="4706196"/>
                </a:lnTo>
                <a:lnTo>
                  <a:pt x="11304410" y="4706196"/>
                </a:lnTo>
                <a:cubicBezTo>
                  <a:pt x="11340254" y="4706196"/>
                  <a:pt x="11364426" y="4709714"/>
                  <a:pt x="11376928" y="4716751"/>
                </a:cubicBezTo>
                <a:cubicBezTo>
                  <a:pt x="11389430" y="4723788"/>
                  <a:pt x="11399015" y="4735171"/>
                  <a:pt x="11405684" y="4750900"/>
                </a:cubicBezTo>
                <a:cubicBezTo>
                  <a:pt x="11412352" y="4766629"/>
                  <a:pt x="11415686" y="4795604"/>
                  <a:pt x="11415686" y="4837825"/>
                </a:cubicBezTo>
                <a:lnTo>
                  <a:pt x="11415686" y="5322121"/>
                </a:lnTo>
                <a:cubicBezTo>
                  <a:pt x="11337039" y="5372620"/>
                  <a:pt x="11288610" y="5402009"/>
                  <a:pt x="11270397" y="5410287"/>
                </a:cubicBezTo>
                <a:cubicBezTo>
                  <a:pt x="11224037" y="5430156"/>
                  <a:pt x="11180160" y="5440090"/>
                  <a:pt x="11138768" y="5440090"/>
                </a:cubicBezTo>
                <a:cubicBezTo>
                  <a:pt x="11110620" y="5440090"/>
                  <a:pt x="11087234" y="5434088"/>
                  <a:pt x="11068607" y="5422084"/>
                </a:cubicBezTo>
                <a:cubicBezTo>
                  <a:pt x="11049980" y="5410080"/>
                  <a:pt x="11037148" y="5394558"/>
                  <a:pt x="11030112" y="5375517"/>
                </a:cubicBezTo>
                <a:cubicBezTo>
                  <a:pt x="11023075" y="5356477"/>
                  <a:pt x="11019556" y="5318395"/>
                  <a:pt x="11019556" y="5261273"/>
                </a:cubicBezTo>
                <a:close/>
                <a:moveTo>
                  <a:pt x="9578728" y="4436728"/>
                </a:moveTo>
                <a:cubicBezTo>
                  <a:pt x="9442132" y="4436728"/>
                  <a:pt x="9320851" y="4465082"/>
                  <a:pt x="9214885" y="4521791"/>
                </a:cubicBezTo>
                <a:cubicBezTo>
                  <a:pt x="9108920" y="4578499"/>
                  <a:pt x="9027996" y="4653627"/>
                  <a:pt x="8972116" y="4747174"/>
                </a:cubicBezTo>
                <a:cubicBezTo>
                  <a:pt x="8916236" y="4840722"/>
                  <a:pt x="8888296" y="4952483"/>
                  <a:pt x="8888296" y="5082456"/>
                </a:cubicBezTo>
                <a:cubicBezTo>
                  <a:pt x="8888296" y="5280314"/>
                  <a:pt x="8949557" y="5437193"/>
                  <a:pt x="9072080" y="5553093"/>
                </a:cubicBezTo>
                <a:cubicBezTo>
                  <a:pt x="9198742" y="5674788"/>
                  <a:pt x="9369280" y="5735635"/>
                  <a:pt x="9583695" y="5735635"/>
                </a:cubicBezTo>
                <a:cubicBezTo>
                  <a:pt x="9793971" y="5735635"/>
                  <a:pt x="9962026" y="5675201"/>
                  <a:pt x="10087860" y="5554334"/>
                </a:cubicBezTo>
                <a:cubicBezTo>
                  <a:pt x="10213694" y="5433467"/>
                  <a:pt x="10276611" y="5276175"/>
                  <a:pt x="10276611" y="5082456"/>
                </a:cubicBezTo>
                <a:cubicBezTo>
                  <a:pt x="10276611" y="4954139"/>
                  <a:pt x="10248257" y="4842171"/>
                  <a:pt x="10191549" y="4746554"/>
                </a:cubicBezTo>
                <a:cubicBezTo>
                  <a:pt x="10134840" y="4650936"/>
                  <a:pt x="10053918" y="4575394"/>
                  <a:pt x="9948780" y="4519928"/>
                </a:cubicBezTo>
                <a:cubicBezTo>
                  <a:pt x="9843642" y="4464461"/>
                  <a:pt x="9720292" y="4436728"/>
                  <a:pt x="9578728" y="4436728"/>
                </a:cubicBezTo>
                <a:close/>
                <a:moveTo>
                  <a:pt x="7013987" y="3973543"/>
                </a:moveTo>
                <a:lnTo>
                  <a:pt x="7013987" y="4213207"/>
                </a:lnTo>
                <a:cubicBezTo>
                  <a:pt x="7072765" y="4213207"/>
                  <a:pt x="7112088" y="4217760"/>
                  <a:pt x="7131957" y="4226867"/>
                </a:cubicBezTo>
                <a:cubicBezTo>
                  <a:pt x="7159276" y="4240940"/>
                  <a:pt x="7191148" y="4275296"/>
                  <a:pt x="7227574" y="4329935"/>
                </a:cubicBezTo>
                <a:lnTo>
                  <a:pt x="7688276" y="5031543"/>
                </a:lnTo>
                <a:lnTo>
                  <a:pt x="7688276" y="5302252"/>
                </a:lnTo>
                <a:cubicBezTo>
                  <a:pt x="7688276" y="5358546"/>
                  <a:pt x="7683930" y="5396007"/>
                  <a:pt x="7675237" y="5414634"/>
                </a:cubicBezTo>
                <a:cubicBezTo>
                  <a:pt x="7666545" y="5433260"/>
                  <a:pt x="7653920" y="5446506"/>
                  <a:pt x="7637363" y="5454371"/>
                </a:cubicBezTo>
                <a:cubicBezTo>
                  <a:pt x="7620806" y="5462235"/>
                  <a:pt x="7582724" y="5466168"/>
                  <a:pt x="7523119" y="5466168"/>
                </a:cubicBezTo>
                <a:lnTo>
                  <a:pt x="7477173" y="5466168"/>
                </a:lnTo>
                <a:lnTo>
                  <a:pt x="7477173" y="5705832"/>
                </a:lnTo>
                <a:lnTo>
                  <a:pt x="8322828" y="5705832"/>
                </a:lnTo>
                <a:lnTo>
                  <a:pt x="8322828" y="5466168"/>
                </a:lnTo>
                <a:lnTo>
                  <a:pt x="8261612" y="5466168"/>
                </a:lnTo>
                <a:cubicBezTo>
                  <a:pt x="8211643" y="5466168"/>
                  <a:pt x="8178125" y="5462235"/>
                  <a:pt x="8161057" y="5454371"/>
                </a:cubicBezTo>
                <a:cubicBezTo>
                  <a:pt x="8143988" y="5446506"/>
                  <a:pt x="8131913" y="5434502"/>
                  <a:pt x="8124831" y="5418359"/>
                </a:cubicBezTo>
                <a:cubicBezTo>
                  <a:pt x="8117749" y="5402216"/>
                  <a:pt x="8114208" y="5366825"/>
                  <a:pt x="8114208" y="5312186"/>
                </a:cubicBezTo>
                <a:lnTo>
                  <a:pt x="8114208" y="5002982"/>
                </a:lnTo>
                <a:lnTo>
                  <a:pt x="8576152" y="4329935"/>
                </a:lnTo>
                <a:cubicBezTo>
                  <a:pt x="8610094" y="4279436"/>
                  <a:pt x="8639276" y="4247563"/>
                  <a:pt x="8663698" y="4234317"/>
                </a:cubicBezTo>
                <a:cubicBezTo>
                  <a:pt x="8688120" y="4221072"/>
                  <a:pt x="8730547" y="4214035"/>
                  <a:pt x="8790981" y="4213207"/>
                </a:cubicBezTo>
                <a:lnTo>
                  <a:pt x="8790981" y="3973543"/>
                </a:lnTo>
                <a:lnTo>
                  <a:pt x="8100549" y="3973543"/>
                </a:lnTo>
                <a:lnTo>
                  <a:pt x="8100549" y="4213207"/>
                </a:lnTo>
                <a:lnTo>
                  <a:pt x="8188677" y="4213207"/>
                </a:lnTo>
                <a:cubicBezTo>
                  <a:pt x="8223434" y="4213207"/>
                  <a:pt x="8245569" y="4216515"/>
                  <a:pt x="8255083" y="4223132"/>
                </a:cubicBezTo>
                <a:cubicBezTo>
                  <a:pt x="8264597" y="4229748"/>
                  <a:pt x="8269354" y="4240087"/>
                  <a:pt x="8269354" y="4254147"/>
                </a:cubicBezTo>
                <a:cubicBezTo>
                  <a:pt x="8269354" y="4263254"/>
                  <a:pt x="8267698" y="4272354"/>
                  <a:pt x="8264387" y="4281447"/>
                </a:cubicBezTo>
                <a:cubicBezTo>
                  <a:pt x="8261903" y="4285586"/>
                  <a:pt x="8249505" y="4304608"/>
                  <a:pt x="8227191" y="4338511"/>
                </a:cubicBezTo>
                <a:lnTo>
                  <a:pt x="7974197" y="4730585"/>
                </a:lnTo>
                <a:lnTo>
                  <a:pt x="7746679" y="4354673"/>
                </a:lnTo>
                <a:cubicBezTo>
                  <a:pt x="7720162" y="4311664"/>
                  <a:pt x="7706903" y="4279410"/>
                  <a:pt x="7706903" y="4257911"/>
                </a:cubicBezTo>
                <a:cubicBezTo>
                  <a:pt x="7706903" y="4242182"/>
                  <a:pt x="7712698" y="4230799"/>
                  <a:pt x="7724288" y="4223762"/>
                </a:cubicBezTo>
                <a:cubicBezTo>
                  <a:pt x="7735878" y="4216725"/>
                  <a:pt x="7764439" y="4213207"/>
                  <a:pt x="7809971" y="4213207"/>
                </a:cubicBezTo>
                <a:lnTo>
                  <a:pt x="7874544" y="4213207"/>
                </a:lnTo>
                <a:lnTo>
                  <a:pt x="7874544" y="3973543"/>
                </a:lnTo>
                <a:close/>
                <a:moveTo>
                  <a:pt x="4451821" y="2981763"/>
                </a:moveTo>
                <a:lnTo>
                  <a:pt x="4451821" y="3199075"/>
                </a:lnTo>
                <a:cubicBezTo>
                  <a:pt x="4407116" y="3226395"/>
                  <a:pt x="4366758" y="3247091"/>
                  <a:pt x="4330747" y="3261164"/>
                </a:cubicBezTo>
                <a:cubicBezTo>
                  <a:pt x="4294735" y="3275238"/>
                  <a:pt x="4263069" y="3282275"/>
                  <a:pt x="4235750" y="3282275"/>
                </a:cubicBezTo>
                <a:cubicBezTo>
                  <a:pt x="4193530" y="3282275"/>
                  <a:pt x="4160002" y="3271099"/>
                  <a:pt x="4135166" y="3248746"/>
                </a:cubicBezTo>
                <a:cubicBezTo>
                  <a:pt x="4110331" y="3226395"/>
                  <a:pt x="4097912" y="3198661"/>
                  <a:pt x="4097912" y="3165547"/>
                </a:cubicBezTo>
                <a:cubicBezTo>
                  <a:pt x="4097912" y="3139884"/>
                  <a:pt x="4107433" y="3114841"/>
                  <a:pt x="4126473" y="3090419"/>
                </a:cubicBezTo>
                <a:cubicBezTo>
                  <a:pt x="4145514" y="3065997"/>
                  <a:pt x="4177387" y="3045715"/>
                  <a:pt x="4222091" y="3029571"/>
                </a:cubicBezTo>
                <a:cubicBezTo>
                  <a:pt x="4266795" y="3013428"/>
                  <a:pt x="4343372" y="2997492"/>
                  <a:pt x="4451821" y="2981763"/>
                </a:cubicBezTo>
                <a:close/>
                <a:moveTo>
                  <a:pt x="5613054" y="2257802"/>
                </a:moveTo>
                <a:cubicBezTo>
                  <a:pt x="5483378" y="2309737"/>
                  <a:pt x="5344207" y="2344921"/>
                  <a:pt x="5195542" y="2363354"/>
                </a:cubicBezTo>
                <a:lnTo>
                  <a:pt x="5195542" y="2603018"/>
                </a:lnTo>
                <a:lnTo>
                  <a:pt x="5379327" y="2603018"/>
                </a:lnTo>
                <a:lnTo>
                  <a:pt x="5379327" y="3180643"/>
                </a:lnTo>
                <a:cubicBezTo>
                  <a:pt x="5379327" y="3217004"/>
                  <a:pt x="5375808" y="3241380"/>
                  <a:pt x="5368771" y="3253772"/>
                </a:cubicBezTo>
                <a:cubicBezTo>
                  <a:pt x="5361735" y="3266164"/>
                  <a:pt x="5351386" y="3274840"/>
                  <a:pt x="5337727" y="3279801"/>
                </a:cubicBezTo>
                <a:cubicBezTo>
                  <a:pt x="5324067" y="3284762"/>
                  <a:pt x="5288676" y="3287242"/>
                  <a:pt x="5231554" y="3287242"/>
                </a:cubicBezTo>
                <a:lnTo>
                  <a:pt x="5195542" y="3287242"/>
                </a:lnTo>
                <a:lnTo>
                  <a:pt x="5195542" y="3526906"/>
                </a:lnTo>
                <a:lnTo>
                  <a:pt x="5917019" y="3526906"/>
                </a:lnTo>
                <a:lnTo>
                  <a:pt x="5917019" y="3287242"/>
                </a:lnTo>
                <a:lnTo>
                  <a:pt x="5876933" y="3287242"/>
                </a:lnTo>
                <a:cubicBezTo>
                  <a:pt x="5832668" y="3287242"/>
                  <a:pt x="5804690" y="3281043"/>
                  <a:pt x="5792996" y="3268645"/>
                </a:cubicBezTo>
                <a:cubicBezTo>
                  <a:pt x="5781303" y="3256246"/>
                  <a:pt x="5775456" y="3223186"/>
                  <a:pt x="5775456" y="3169467"/>
                </a:cubicBezTo>
                <a:lnTo>
                  <a:pt x="5775456" y="2677312"/>
                </a:lnTo>
                <a:cubicBezTo>
                  <a:pt x="5844168" y="2628560"/>
                  <a:pt x="5898806" y="2596331"/>
                  <a:pt x="5939371" y="2580628"/>
                </a:cubicBezTo>
                <a:cubicBezTo>
                  <a:pt x="5979936" y="2564924"/>
                  <a:pt x="6018018" y="2557072"/>
                  <a:pt x="6053616" y="2557072"/>
                </a:cubicBezTo>
                <a:cubicBezTo>
                  <a:pt x="6096664" y="2557072"/>
                  <a:pt x="6128123" y="2571534"/>
                  <a:pt x="6147991" y="2600457"/>
                </a:cubicBezTo>
                <a:cubicBezTo>
                  <a:pt x="6160409" y="2617816"/>
                  <a:pt x="6166618" y="2655833"/>
                  <a:pt x="6166618" y="2714507"/>
                </a:cubicBezTo>
                <a:lnTo>
                  <a:pt x="6166618" y="3169467"/>
                </a:lnTo>
                <a:cubicBezTo>
                  <a:pt x="6166618" y="3213278"/>
                  <a:pt x="6163307" y="3241794"/>
                  <a:pt x="6156684" y="3255014"/>
                </a:cubicBezTo>
                <a:cubicBezTo>
                  <a:pt x="6150061" y="3268234"/>
                  <a:pt x="6136401" y="3277735"/>
                  <a:pt x="6115705" y="3283516"/>
                </a:cubicBezTo>
                <a:cubicBezTo>
                  <a:pt x="6109082" y="3285172"/>
                  <a:pt x="6078038" y="3286414"/>
                  <a:pt x="6022572" y="3287242"/>
                </a:cubicBezTo>
                <a:lnTo>
                  <a:pt x="6022572" y="3526906"/>
                </a:lnTo>
                <a:lnTo>
                  <a:pt x="6751499" y="3526906"/>
                </a:lnTo>
                <a:lnTo>
                  <a:pt x="6751499" y="3287242"/>
                </a:lnTo>
                <a:lnTo>
                  <a:pt x="6690651" y="3287242"/>
                </a:lnTo>
                <a:cubicBezTo>
                  <a:pt x="6640980" y="3287242"/>
                  <a:pt x="6611177" y="3285172"/>
                  <a:pt x="6601243" y="3281033"/>
                </a:cubicBezTo>
                <a:cubicBezTo>
                  <a:pt x="6587997" y="3275238"/>
                  <a:pt x="6578270" y="3266132"/>
                  <a:pt x="6572061" y="3253714"/>
                </a:cubicBezTo>
                <a:cubicBezTo>
                  <a:pt x="6565852" y="3241296"/>
                  <a:pt x="6562747" y="3213149"/>
                  <a:pt x="6562747" y="3169272"/>
                </a:cubicBezTo>
                <a:lnTo>
                  <a:pt x="6562747" y="2652690"/>
                </a:lnTo>
                <a:cubicBezTo>
                  <a:pt x="6562747" y="2559142"/>
                  <a:pt x="6548674" y="2486912"/>
                  <a:pt x="6520527" y="2435998"/>
                </a:cubicBezTo>
                <a:cubicBezTo>
                  <a:pt x="6492380" y="2385085"/>
                  <a:pt x="6447468" y="2342658"/>
                  <a:pt x="6385793" y="2308715"/>
                </a:cubicBezTo>
                <a:cubicBezTo>
                  <a:pt x="6324118" y="2274773"/>
                  <a:pt x="6253129" y="2257802"/>
                  <a:pt x="6172827" y="2257802"/>
                </a:cubicBezTo>
                <a:cubicBezTo>
                  <a:pt x="6103287" y="2257802"/>
                  <a:pt x="6035196" y="2269392"/>
                  <a:pt x="5968553" y="2292572"/>
                </a:cubicBezTo>
                <a:cubicBezTo>
                  <a:pt x="5901911" y="2315752"/>
                  <a:pt x="5821816" y="2359215"/>
                  <a:pt x="5728269" y="2422960"/>
                </a:cubicBezTo>
                <a:lnTo>
                  <a:pt x="5728269" y="2257802"/>
                </a:lnTo>
                <a:close/>
                <a:moveTo>
                  <a:pt x="4323917" y="2257802"/>
                </a:moveTo>
                <a:cubicBezTo>
                  <a:pt x="4208845" y="2257802"/>
                  <a:pt x="4105363" y="2276015"/>
                  <a:pt x="4013471" y="2312441"/>
                </a:cubicBezTo>
                <a:cubicBezTo>
                  <a:pt x="3921579" y="2348866"/>
                  <a:pt x="3852453" y="2395640"/>
                  <a:pt x="3806093" y="2452762"/>
                </a:cubicBezTo>
                <a:cubicBezTo>
                  <a:pt x="3771323" y="2495811"/>
                  <a:pt x="3753938" y="2545068"/>
                  <a:pt x="3753938" y="2600535"/>
                </a:cubicBezTo>
                <a:cubicBezTo>
                  <a:pt x="3753938" y="2649379"/>
                  <a:pt x="3770909" y="2690357"/>
                  <a:pt x="3804852" y="2723472"/>
                </a:cubicBezTo>
                <a:cubicBezTo>
                  <a:pt x="3838793" y="2756586"/>
                  <a:pt x="3882256" y="2773143"/>
                  <a:pt x="3935239" y="2773143"/>
                </a:cubicBezTo>
                <a:cubicBezTo>
                  <a:pt x="3977459" y="2773143"/>
                  <a:pt x="4014092" y="2761967"/>
                  <a:pt x="4045137" y="2739615"/>
                </a:cubicBezTo>
                <a:cubicBezTo>
                  <a:pt x="4076181" y="2717263"/>
                  <a:pt x="4102879" y="2680423"/>
                  <a:pt x="4125232" y="2629096"/>
                </a:cubicBezTo>
                <a:cubicBezTo>
                  <a:pt x="4142617" y="2588531"/>
                  <a:pt x="4157932" y="2561212"/>
                  <a:pt x="4171178" y="2547138"/>
                </a:cubicBezTo>
                <a:cubicBezTo>
                  <a:pt x="4184423" y="2533065"/>
                  <a:pt x="4202222" y="2521475"/>
                  <a:pt x="4224575" y="2512368"/>
                </a:cubicBezTo>
                <a:cubicBezTo>
                  <a:pt x="4246926" y="2503262"/>
                  <a:pt x="4271762" y="2498709"/>
                  <a:pt x="4299081" y="2498709"/>
                </a:cubicBezTo>
                <a:cubicBezTo>
                  <a:pt x="4334679" y="2498709"/>
                  <a:pt x="4364483" y="2505538"/>
                  <a:pt x="4388490" y="2519198"/>
                </a:cubicBezTo>
                <a:cubicBezTo>
                  <a:pt x="4412497" y="2532858"/>
                  <a:pt x="4429055" y="2550036"/>
                  <a:pt x="4438162" y="2570732"/>
                </a:cubicBezTo>
                <a:cubicBezTo>
                  <a:pt x="4447267" y="2591429"/>
                  <a:pt x="4451821" y="2629096"/>
                  <a:pt x="4451821" y="2683735"/>
                </a:cubicBezTo>
                <a:lnTo>
                  <a:pt x="4451821" y="2775627"/>
                </a:lnTo>
                <a:cubicBezTo>
                  <a:pt x="4301979" y="2787216"/>
                  <a:pt x="4174696" y="2806464"/>
                  <a:pt x="4069972" y="2833370"/>
                </a:cubicBezTo>
                <a:cubicBezTo>
                  <a:pt x="3965248" y="2860275"/>
                  <a:pt x="3887844" y="2891112"/>
                  <a:pt x="3837758" y="2925883"/>
                </a:cubicBezTo>
                <a:cubicBezTo>
                  <a:pt x="3787673" y="2960653"/>
                  <a:pt x="3750005" y="3001217"/>
                  <a:pt x="3724756" y="3047577"/>
                </a:cubicBezTo>
                <a:cubicBezTo>
                  <a:pt x="3699506" y="3093938"/>
                  <a:pt x="3686882" y="3144851"/>
                  <a:pt x="3686882" y="3200317"/>
                </a:cubicBezTo>
                <a:cubicBezTo>
                  <a:pt x="3686882" y="3298004"/>
                  <a:pt x="3723307" y="3380169"/>
                  <a:pt x="3796159" y="3446811"/>
                </a:cubicBezTo>
                <a:cubicBezTo>
                  <a:pt x="3869010" y="3513453"/>
                  <a:pt x="3964628" y="3546775"/>
                  <a:pt x="4083011" y="3546775"/>
                </a:cubicBezTo>
                <a:cubicBezTo>
                  <a:pt x="4145928" y="3546775"/>
                  <a:pt x="4211121" y="3535392"/>
                  <a:pt x="4278592" y="3512625"/>
                </a:cubicBezTo>
                <a:cubicBezTo>
                  <a:pt x="4346062" y="3489859"/>
                  <a:pt x="4421190" y="3451571"/>
                  <a:pt x="4503976" y="3397761"/>
                </a:cubicBezTo>
                <a:cubicBezTo>
                  <a:pt x="4540401" y="3447432"/>
                  <a:pt x="4585520" y="3484685"/>
                  <a:pt x="4639330" y="3509521"/>
                </a:cubicBezTo>
                <a:cubicBezTo>
                  <a:pt x="4693141" y="3534357"/>
                  <a:pt x="4758128" y="3546775"/>
                  <a:pt x="4834290" y="3546775"/>
                </a:cubicBezTo>
                <a:cubicBezTo>
                  <a:pt x="4898863" y="3546775"/>
                  <a:pt x="4966333" y="3535599"/>
                  <a:pt x="5036701" y="3513246"/>
                </a:cubicBezTo>
                <a:lnTo>
                  <a:pt x="5036701" y="3271099"/>
                </a:lnTo>
                <a:cubicBezTo>
                  <a:pt x="4997792" y="3284345"/>
                  <a:pt x="4966748" y="3290967"/>
                  <a:pt x="4943568" y="3290967"/>
                </a:cubicBezTo>
                <a:cubicBezTo>
                  <a:pt x="4920387" y="3290967"/>
                  <a:pt x="4899277" y="3285172"/>
                  <a:pt x="4880236" y="3273582"/>
                </a:cubicBezTo>
                <a:cubicBezTo>
                  <a:pt x="4861196" y="3261992"/>
                  <a:pt x="4848778" y="3248539"/>
                  <a:pt x="4842983" y="3233225"/>
                </a:cubicBezTo>
                <a:cubicBezTo>
                  <a:pt x="4837188" y="3217909"/>
                  <a:pt x="4834290" y="3182932"/>
                  <a:pt x="4834290" y="3128293"/>
                </a:cubicBezTo>
                <a:lnTo>
                  <a:pt x="4834290" y="2683735"/>
                </a:lnTo>
                <a:cubicBezTo>
                  <a:pt x="4834290" y="2577769"/>
                  <a:pt x="4818355" y="2498916"/>
                  <a:pt x="4786482" y="2447175"/>
                </a:cubicBezTo>
                <a:cubicBezTo>
                  <a:pt x="4754609" y="2395433"/>
                  <a:pt x="4698315" y="2350936"/>
                  <a:pt x="4617599" y="2313683"/>
                </a:cubicBezTo>
                <a:cubicBezTo>
                  <a:pt x="4536883" y="2276429"/>
                  <a:pt x="4438989" y="2257802"/>
                  <a:pt x="4323917" y="2257802"/>
                </a:cubicBezTo>
                <a:close/>
                <a:moveTo>
                  <a:pt x="308753" y="1736253"/>
                </a:moveTo>
                <a:lnTo>
                  <a:pt x="95166" y="2343485"/>
                </a:lnTo>
                <a:lnTo>
                  <a:pt x="322413" y="2424202"/>
                </a:lnTo>
                <a:cubicBezTo>
                  <a:pt x="376223" y="2317408"/>
                  <a:pt x="411407" y="2252421"/>
                  <a:pt x="427964" y="2229241"/>
                </a:cubicBezTo>
                <a:cubicBezTo>
                  <a:pt x="469357" y="2170463"/>
                  <a:pt x="516545" y="2124931"/>
                  <a:pt x="569528" y="2092645"/>
                </a:cubicBezTo>
                <a:cubicBezTo>
                  <a:pt x="622511" y="2060359"/>
                  <a:pt x="670526" y="2044215"/>
                  <a:pt x="713575" y="2044215"/>
                </a:cubicBezTo>
                <a:cubicBezTo>
                  <a:pt x="735099" y="2044215"/>
                  <a:pt x="749172" y="2047941"/>
                  <a:pt x="755795" y="2055392"/>
                </a:cubicBezTo>
                <a:cubicBezTo>
                  <a:pt x="762418" y="2062842"/>
                  <a:pt x="765729" y="2081055"/>
                  <a:pt x="765729" y="2110030"/>
                </a:cubicBezTo>
                <a:lnTo>
                  <a:pt x="765729" y="3128293"/>
                </a:lnTo>
                <a:cubicBezTo>
                  <a:pt x="765729" y="3184588"/>
                  <a:pt x="761564" y="3221634"/>
                  <a:pt x="753234" y="3239434"/>
                </a:cubicBezTo>
                <a:cubicBezTo>
                  <a:pt x="744904" y="3257232"/>
                  <a:pt x="732829" y="3269650"/>
                  <a:pt x="717009" y="3276687"/>
                </a:cubicBezTo>
                <a:cubicBezTo>
                  <a:pt x="701189" y="3283723"/>
                  <a:pt x="664964" y="3287242"/>
                  <a:pt x="608333" y="3287242"/>
                </a:cubicBezTo>
                <a:lnTo>
                  <a:pt x="557110" y="3287242"/>
                </a:lnTo>
                <a:lnTo>
                  <a:pt x="557110" y="3526906"/>
                </a:lnTo>
                <a:lnTo>
                  <a:pt x="1402765" y="3526906"/>
                </a:lnTo>
                <a:lnTo>
                  <a:pt x="1402765" y="3287242"/>
                </a:lnTo>
                <a:cubicBezTo>
                  <a:pt x="1326978" y="3287242"/>
                  <a:pt x="1280339" y="3285793"/>
                  <a:pt x="1262851" y="3282895"/>
                </a:cubicBezTo>
                <a:cubicBezTo>
                  <a:pt x="1245363" y="3279998"/>
                  <a:pt x="1231622" y="3274203"/>
                  <a:pt x="1221630" y="3265510"/>
                </a:cubicBezTo>
                <a:cubicBezTo>
                  <a:pt x="1211637" y="3256818"/>
                  <a:pt x="1204558" y="3245021"/>
                  <a:pt x="1200393" y="3230120"/>
                </a:cubicBezTo>
                <a:cubicBezTo>
                  <a:pt x="1196228" y="3215218"/>
                  <a:pt x="1194145" y="3178379"/>
                  <a:pt x="1194145" y="3119601"/>
                </a:cubicBezTo>
                <a:lnTo>
                  <a:pt x="1194145" y="2123690"/>
                </a:lnTo>
                <a:cubicBezTo>
                  <a:pt x="1194145" y="2089748"/>
                  <a:pt x="1197871" y="2068016"/>
                  <a:pt x="1205321" y="2058496"/>
                </a:cubicBezTo>
                <a:cubicBezTo>
                  <a:pt x="1212772" y="2048975"/>
                  <a:pt x="1226432" y="2044215"/>
                  <a:pt x="1246300" y="2044215"/>
                </a:cubicBezTo>
                <a:cubicBezTo>
                  <a:pt x="1288521" y="2044215"/>
                  <a:pt x="1331156" y="2057461"/>
                  <a:pt x="1374204" y="2083952"/>
                </a:cubicBezTo>
                <a:cubicBezTo>
                  <a:pt x="1431326" y="2118723"/>
                  <a:pt x="1481825" y="2166324"/>
                  <a:pt x="1525702" y="2226758"/>
                </a:cubicBezTo>
                <a:cubicBezTo>
                  <a:pt x="1548054" y="2257388"/>
                  <a:pt x="1584894" y="2323203"/>
                  <a:pt x="1636221" y="2424202"/>
                </a:cubicBezTo>
                <a:lnTo>
                  <a:pt x="1867193" y="2343485"/>
                </a:lnTo>
                <a:lnTo>
                  <a:pt x="1652364" y="1736253"/>
                </a:lnTo>
                <a:lnTo>
                  <a:pt x="1487207" y="1736253"/>
                </a:lnTo>
                <a:lnTo>
                  <a:pt x="1466116" y="1794617"/>
                </a:lnTo>
                <a:lnTo>
                  <a:pt x="490034" y="1794617"/>
                </a:lnTo>
                <a:lnTo>
                  <a:pt x="472668" y="1736253"/>
                </a:lnTo>
                <a:close/>
                <a:moveTo>
                  <a:pt x="7382344" y="1703966"/>
                </a:moveTo>
                <a:cubicBezTo>
                  <a:pt x="7216773" y="1766056"/>
                  <a:pt x="7063619" y="1800412"/>
                  <a:pt x="6922883" y="1807035"/>
                </a:cubicBezTo>
                <a:lnTo>
                  <a:pt x="6922883" y="2049183"/>
                </a:lnTo>
                <a:lnTo>
                  <a:pt x="7104184" y="2049183"/>
                </a:lnTo>
                <a:lnTo>
                  <a:pt x="7104184" y="3136986"/>
                </a:lnTo>
                <a:cubicBezTo>
                  <a:pt x="7104184" y="3198248"/>
                  <a:pt x="7102114" y="3234259"/>
                  <a:pt x="7097975" y="3245021"/>
                </a:cubicBezTo>
                <a:cubicBezTo>
                  <a:pt x="7092180" y="3259922"/>
                  <a:pt x="7082660" y="3270478"/>
                  <a:pt x="7069414" y="3276687"/>
                </a:cubicBezTo>
                <a:cubicBezTo>
                  <a:pt x="7056168" y="3282895"/>
                  <a:pt x="7026366" y="3286000"/>
                  <a:pt x="6980006" y="3286000"/>
                </a:cubicBezTo>
                <a:cubicBezTo>
                  <a:pt x="6966760" y="3286000"/>
                  <a:pt x="6947719" y="3286414"/>
                  <a:pt x="6922883" y="3287242"/>
                </a:cubicBezTo>
                <a:lnTo>
                  <a:pt x="6922883" y="3526906"/>
                </a:lnTo>
                <a:lnTo>
                  <a:pt x="7635668" y="3526906"/>
                </a:lnTo>
                <a:lnTo>
                  <a:pt x="7635668" y="3287242"/>
                </a:lnTo>
                <a:lnTo>
                  <a:pt x="7592205" y="3287242"/>
                </a:lnTo>
                <a:cubicBezTo>
                  <a:pt x="7566542" y="3287242"/>
                  <a:pt x="7547708" y="3283930"/>
                  <a:pt x="7535704" y="3277308"/>
                </a:cubicBezTo>
                <a:cubicBezTo>
                  <a:pt x="7523700" y="3270685"/>
                  <a:pt x="7515215" y="3261785"/>
                  <a:pt x="7510248" y="3250609"/>
                </a:cubicBezTo>
                <a:cubicBezTo>
                  <a:pt x="7505281" y="3239434"/>
                  <a:pt x="7502797" y="3218116"/>
                  <a:pt x="7502797" y="3186657"/>
                </a:cubicBezTo>
                <a:lnTo>
                  <a:pt x="7502797" y="3119601"/>
                </a:lnTo>
                <a:lnTo>
                  <a:pt x="7658389" y="3003979"/>
                </a:lnTo>
                <a:lnTo>
                  <a:pt x="7800825" y="3186657"/>
                </a:lnTo>
                <a:cubicBezTo>
                  <a:pt x="7827317" y="3221427"/>
                  <a:pt x="7840562" y="3244607"/>
                  <a:pt x="7840562" y="3256198"/>
                </a:cubicBezTo>
                <a:cubicBezTo>
                  <a:pt x="7840562" y="3265304"/>
                  <a:pt x="7835595" y="3272754"/>
                  <a:pt x="7825661" y="3278549"/>
                </a:cubicBezTo>
                <a:cubicBezTo>
                  <a:pt x="7815727" y="3284345"/>
                  <a:pt x="7795257" y="3287242"/>
                  <a:pt x="7764251" y="3287242"/>
                </a:cubicBezTo>
                <a:lnTo>
                  <a:pt x="7721351" y="3287242"/>
                </a:lnTo>
                <a:lnTo>
                  <a:pt x="7721351" y="3526906"/>
                </a:lnTo>
                <a:lnTo>
                  <a:pt x="8491257" y="3526906"/>
                </a:lnTo>
                <a:lnTo>
                  <a:pt x="8491257" y="3287242"/>
                </a:lnTo>
                <a:cubicBezTo>
                  <a:pt x="8426684" y="3286414"/>
                  <a:pt x="8383429" y="3281240"/>
                  <a:pt x="8361491" y="3271719"/>
                </a:cubicBezTo>
                <a:cubicBezTo>
                  <a:pt x="8339553" y="3262199"/>
                  <a:pt x="8311199" y="3236742"/>
                  <a:pt x="8276429" y="3195350"/>
                </a:cubicBezTo>
                <a:lnTo>
                  <a:pt x="7933483" y="2796465"/>
                </a:lnTo>
                <a:lnTo>
                  <a:pt x="8174602" y="2620404"/>
                </a:lnTo>
                <a:cubicBezTo>
                  <a:pt x="8235036" y="2576527"/>
                  <a:pt x="8278498" y="2549208"/>
                  <a:pt x="8304990" y="2538446"/>
                </a:cubicBezTo>
                <a:cubicBezTo>
                  <a:pt x="8324858" y="2530995"/>
                  <a:pt x="8362112" y="2527270"/>
                  <a:pt x="8416750" y="2527270"/>
                </a:cubicBezTo>
                <a:lnTo>
                  <a:pt x="8416750" y="2287605"/>
                </a:lnTo>
                <a:lnTo>
                  <a:pt x="7658020" y="2287605"/>
                </a:lnTo>
                <a:lnTo>
                  <a:pt x="7658020" y="2527270"/>
                </a:lnTo>
                <a:lnTo>
                  <a:pt x="7705208" y="2527270"/>
                </a:lnTo>
                <a:cubicBezTo>
                  <a:pt x="7741634" y="2527270"/>
                  <a:pt x="7765434" y="2530375"/>
                  <a:pt x="7776610" y="2536583"/>
                </a:cubicBezTo>
                <a:cubicBezTo>
                  <a:pt x="7787787" y="2542792"/>
                  <a:pt x="7793375" y="2550863"/>
                  <a:pt x="7793375" y="2560798"/>
                </a:cubicBezTo>
                <a:cubicBezTo>
                  <a:pt x="7793375" y="2566593"/>
                  <a:pt x="7791098" y="2572595"/>
                  <a:pt x="7786545" y="2578804"/>
                </a:cubicBezTo>
                <a:cubicBezTo>
                  <a:pt x="7781992" y="2585013"/>
                  <a:pt x="7766883" y="2598879"/>
                  <a:pt x="7741220" y="2620404"/>
                </a:cubicBezTo>
                <a:lnTo>
                  <a:pt x="7502797" y="2822329"/>
                </a:lnTo>
                <a:lnTo>
                  <a:pt x="7502797" y="1703966"/>
                </a:lnTo>
                <a:close/>
                <a:moveTo>
                  <a:pt x="2440111" y="1703966"/>
                </a:moveTo>
                <a:cubicBezTo>
                  <a:pt x="2371399" y="1731286"/>
                  <a:pt x="2294202" y="1754673"/>
                  <a:pt x="2208519" y="1774127"/>
                </a:cubicBezTo>
                <a:cubicBezTo>
                  <a:pt x="2122835" y="1793582"/>
                  <a:pt x="2045638" y="1805379"/>
                  <a:pt x="1976926" y="1809518"/>
                </a:cubicBezTo>
                <a:lnTo>
                  <a:pt x="1976926" y="2049183"/>
                </a:lnTo>
                <a:lnTo>
                  <a:pt x="2158226" y="2049183"/>
                </a:lnTo>
                <a:lnTo>
                  <a:pt x="2158226" y="3175365"/>
                </a:lnTo>
                <a:cubicBezTo>
                  <a:pt x="2158226" y="3213485"/>
                  <a:pt x="2155329" y="3238968"/>
                  <a:pt x="2149534" y="3251812"/>
                </a:cubicBezTo>
                <a:cubicBezTo>
                  <a:pt x="2143739" y="3264657"/>
                  <a:pt x="2135253" y="3273773"/>
                  <a:pt x="2124077" y="3279161"/>
                </a:cubicBezTo>
                <a:cubicBezTo>
                  <a:pt x="2112901" y="3284548"/>
                  <a:pt x="2087030" y="3287242"/>
                  <a:pt x="2046465" y="3287242"/>
                </a:cubicBezTo>
                <a:lnTo>
                  <a:pt x="1976926" y="3287242"/>
                </a:lnTo>
                <a:lnTo>
                  <a:pt x="1976926" y="3526906"/>
                </a:lnTo>
                <a:lnTo>
                  <a:pt x="2698402" y="3526906"/>
                </a:lnTo>
                <a:lnTo>
                  <a:pt x="2698402" y="3287242"/>
                </a:lnTo>
                <a:lnTo>
                  <a:pt x="2671316" y="3287242"/>
                </a:lnTo>
                <a:cubicBezTo>
                  <a:pt x="2632743" y="3287242"/>
                  <a:pt x="2606481" y="3283930"/>
                  <a:pt x="2592531" y="3277308"/>
                </a:cubicBezTo>
                <a:cubicBezTo>
                  <a:pt x="2578580" y="3270685"/>
                  <a:pt x="2569144" y="3261578"/>
                  <a:pt x="2564222" y="3249988"/>
                </a:cubicBezTo>
                <a:cubicBezTo>
                  <a:pt x="2559300" y="3238399"/>
                  <a:pt x="2556839" y="3209010"/>
                  <a:pt x="2556839" y="3161822"/>
                </a:cubicBezTo>
                <a:lnTo>
                  <a:pt x="2556839" y="2667591"/>
                </a:lnTo>
                <a:cubicBezTo>
                  <a:pt x="2617906" y="2625371"/>
                  <a:pt x="2669689" y="2596396"/>
                  <a:pt x="2712188" y="2580666"/>
                </a:cubicBezTo>
                <a:cubicBezTo>
                  <a:pt x="2754687" y="2564937"/>
                  <a:pt x="2795333" y="2557072"/>
                  <a:pt x="2834126" y="2557072"/>
                </a:cubicBezTo>
                <a:cubicBezTo>
                  <a:pt x="2861355" y="2557072"/>
                  <a:pt x="2884046" y="2563074"/>
                  <a:pt x="2902200" y="2575078"/>
                </a:cubicBezTo>
                <a:cubicBezTo>
                  <a:pt x="2920355" y="2587082"/>
                  <a:pt x="2932941" y="2602398"/>
                  <a:pt x="2939959" y="2621024"/>
                </a:cubicBezTo>
                <a:cubicBezTo>
                  <a:pt x="2946976" y="2639651"/>
                  <a:pt x="2950485" y="2677112"/>
                  <a:pt x="2950485" y="2733406"/>
                </a:cubicBezTo>
                <a:lnTo>
                  <a:pt x="2950485" y="3161822"/>
                </a:lnTo>
                <a:cubicBezTo>
                  <a:pt x="2950485" y="3208182"/>
                  <a:pt x="2948001" y="3237364"/>
                  <a:pt x="2943034" y="3249368"/>
                </a:cubicBezTo>
                <a:cubicBezTo>
                  <a:pt x="2938067" y="3261372"/>
                  <a:pt x="2928960" y="3270685"/>
                  <a:pt x="2915715" y="3277308"/>
                </a:cubicBezTo>
                <a:cubicBezTo>
                  <a:pt x="2902469" y="3283930"/>
                  <a:pt x="2878048" y="3287242"/>
                  <a:pt x="2842450" y="3287242"/>
                </a:cubicBezTo>
                <a:lnTo>
                  <a:pt x="2805196" y="3287242"/>
                </a:lnTo>
                <a:lnTo>
                  <a:pt x="2805196" y="3526906"/>
                </a:lnTo>
                <a:lnTo>
                  <a:pt x="3536607" y="3526906"/>
                </a:lnTo>
                <a:lnTo>
                  <a:pt x="3536607" y="3287242"/>
                </a:lnTo>
                <a:lnTo>
                  <a:pt x="3478243" y="3287242"/>
                </a:lnTo>
                <a:cubicBezTo>
                  <a:pt x="3430227" y="3287242"/>
                  <a:pt x="3400839" y="3285172"/>
                  <a:pt x="3390077" y="3281033"/>
                </a:cubicBezTo>
                <a:cubicBezTo>
                  <a:pt x="3371863" y="3273582"/>
                  <a:pt x="3359446" y="3261992"/>
                  <a:pt x="3352823" y="3246263"/>
                </a:cubicBezTo>
                <a:cubicBezTo>
                  <a:pt x="3348684" y="3235501"/>
                  <a:pt x="3346614" y="3204870"/>
                  <a:pt x="3346614" y="3154371"/>
                </a:cubicBezTo>
                <a:lnTo>
                  <a:pt x="3346614" y="2636547"/>
                </a:lnTo>
                <a:cubicBezTo>
                  <a:pt x="3346614" y="2552105"/>
                  <a:pt x="3332127" y="2484635"/>
                  <a:pt x="3303151" y="2434136"/>
                </a:cubicBezTo>
                <a:cubicBezTo>
                  <a:pt x="3274176" y="2383637"/>
                  <a:pt x="3228852" y="2341623"/>
                  <a:pt x="3167176" y="2308095"/>
                </a:cubicBezTo>
                <a:cubicBezTo>
                  <a:pt x="3105501" y="2274567"/>
                  <a:pt x="3035340" y="2257802"/>
                  <a:pt x="2956694" y="2257802"/>
                </a:cubicBezTo>
                <a:cubicBezTo>
                  <a:pt x="2897916" y="2257802"/>
                  <a:pt x="2837068" y="2267944"/>
                  <a:pt x="2774152" y="2288226"/>
                </a:cubicBezTo>
                <a:cubicBezTo>
                  <a:pt x="2711234" y="2308509"/>
                  <a:pt x="2638797" y="2343485"/>
                  <a:pt x="2556839" y="2393157"/>
                </a:cubicBezTo>
                <a:lnTo>
                  <a:pt x="2556839" y="1703966"/>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091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685C38-11AF-4ED8-B6B8-51EDA5751E61}"/>
              </a:ext>
            </a:extLst>
          </p:cNvPr>
          <p:cNvSpPr/>
          <p:nvPr/>
        </p:nvSpPr>
        <p:spPr>
          <a:xfrm>
            <a:off x="0" y="0"/>
            <a:ext cx="12192000" cy="6858000"/>
          </a:xfrm>
          <a:prstGeom prst="rect">
            <a:avLst/>
          </a:prstGeom>
          <a:solidFill>
            <a:srgbClr val="374676"/>
          </a:solidFill>
          <a:ln>
            <a:solidFill>
              <a:srgbClr val="7C8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58B7D96-22B5-4A3D-910E-2050FC4E4607}"/>
              </a:ext>
            </a:extLst>
          </p:cNvPr>
          <p:cNvSpPr/>
          <p:nvPr/>
        </p:nvSpPr>
        <p:spPr>
          <a:xfrm>
            <a:off x="0" y="114300"/>
            <a:ext cx="12192000" cy="1077686"/>
          </a:xfrm>
          <a:prstGeom prst="roundRect">
            <a:avLst>
              <a:gd name="adj" fmla="val 33105"/>
            </a:avLst>
          </a:prstGeom>
          <a:solidFill>
            <a:srgbClr val="7C8ABF"/>
          </a:soli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Stages of generating my analysis</a:t>
            </a:r>
          </a:p>
          <a:p>
            <a:pPr algn="ctr"/>
            <a:endParaRPr lang="en-US" dirty="0"/>
          </a:p>
        </p:txBody>
      </p:sp>
      <p:sp>
        <p:nvSpPr>
          <p:cNvPr id="12" name="Rectangle: Rounded Corners 11">
            <a:extLst>
              <a:ext uri="{FF2B5EF4-FFF2-40B4-BE49-F238E27FC236}">
                <a16:creationId xmlns:a16="http://schemas.microsoft.com/office/drawing/2014/main" id="{388A5C68-32A3-447C-826F-0ADA09828C36}"/>
              </a:ext>
            </a:extLst>
          </p:cNvPr>
          <p:cNvSpPr/>
          <p:nvPr/>
        </p:nvSpPr>
        <p:spPr>
          <a:xfrm>
            <a:off x="218680" y="2082520"/>
            <a:ext cx="2655321" cy="3884946"/>
          </a:xfrm>
          <a:prstGeom prst="roundRect">
            <a:avLst/>
          </a:prstGeom>
          <a:solidFill>
            <a:srgbClr val="7C8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0" dirty="0">
                <a:solidFill>
                  <a:schemeClr val="bg1"/>
                </a:solidFill>
                <a:effectLst/>
                <a:latin typeface="Söhne"/>
              </a:rPr>
              <a:t>To import data from Microsoft Excel to Microsoft Power BI</a:t>
            </a:r>
            <a:endParaRPr lang="en-US" sz="2000" b="1" dirty="0">
              <a:solidFill>
                <a:schemeClr val="bg1"/>
              </a:solidFill>
            </a:endParaRPr>
          </a:p>
        </p:txBody>
      </p:sp>
      <p:sp>
        <p:nvSpPr>
          <p:cNvPr id="8" name="Rectangle: Rounded Corners 7">
            <a:extLst>
              <a:ext uri="{FF2B5EF4-FFF2-40B4-BE49-F238E27FC236}">
                <a16:creationId xmlns:a16="http://schemas.microsoft.com/office/drawing/2014/main" id="{C5F7F453-B6E4-4CCE-B42B-535CCD2B6BA4}"/>
              </a:ext>
            </a:extLst>
          </p:cNvPr>
          <p:cNvSpPr/>
          <p:nvPr/>
        </p:nvSpPr>
        <p:spPr>
          <a:xfrm>
            <a:off x="3229057" y="2082520"/>
            <a:ext cx="2655321" cy="3884946"/>
          </a:xfrm>
          <a:prstGeom prst="roundRect">
            <a:avLst/>
          </a:prstGeom>
          <a:solidFill>
            <a:srgbClr val="7C8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öhne"/>
              </a:rPr>
              <a:t>To clean and transform data in Power BI using the Power Query Editor</a:t>
            </a:r>
          </a:p>
        </p:txBody>
      </p:sp>
      <p:sp>
        <p:nvSpPr>
          <p:cNvPr id="9" name="Rectangle: Rounded Corners 8">
            <a:extLst>
              <a:ext uri="{FF2B5EF4-FFF2-40B4-BE49-F238E27FC236}">
                <a16:creationId xmlns:a16="http://schemas.microsoft.com/office/drawing/2014/main" id="{A419AB23-5903-4E08-8895-055D9349709B}"/>
              </a:ext>
            </a:extLst>
          </p:cNvPr>
          <p:cNvSpPr/>
          <p:nvPr/>
        </p:nvSpPr>
        <p:spPr>
          <a:xfrm>
            <a:off x="6239434" y="2082520"/>
            <a:ext cx="2655321" cy="3884946"/>
          </a:xfrm>
          <a:prstGeom prst="roundRect">
            <a:avLst/>
          </a:prstGeom>
          <a:solidFill>
            <a:srgbClr val="7C8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öhne"/>
              </a:rPr>
              <a:t>Creating the measures I will use for the charts</a:t>
            </a:r>
          </a:p>
        </p:txBody>
      </p:sp>
      <p:sp>
        <p:nvSpPr>
          <p:cNvPr id="10" name="Rectangle: Rounded Corners 9">
            <a:extLst>
              <a:ext uri="{FF2B5EF4-FFF2-40B4-BE49-F238E27FC236}">
                <a16:creationId xmlns:a16="http://schemas.microsoft.com/office/drawing/2014/main" id="{BEBB51D7-72B0-458E-80DA-A5303FF450ED}"/>
              </a:ext>
            </a:extLst>
          </p:cNvPr>
          <p:cNvSpPr/>
          <p:nvPr/>
        </p:nvSpPr>
        <p:spPr>
          <a:xfrm>
            <a:off x="9249811" y="2082520"/>
            <a:ext cx="2655321" cy="3884946"/>
          </a:xfrm>
          <a:prstGeom prst="roundRect">
            <a:avLst/>
          </a:prstGeom>
          <a:solidFill>
            <a:srgbClr val="7C8A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öhne"/>
              </a:rPr>
              <a:t>Creating and designing my dashboard</a:t>
            </a:r>
          </a:p>
        </p:txBody>
      </p:sp>
    </p:spTree>
    <p:extLst>
      <p:ext uri="{BB962C8B-B14F-4D97-AF65-F5344CB8AC3E}">
        <p14:creationId xmlns:p14="http://schemas.microsoft.com/office/powerpoint/2010/main" val="118100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80">
                                          <p:stCondLst>
                                            <p:cond delay="0"/>
                                          </p:stCondLst>
                                        </p:cTn>
                                        <p:tgtEl>
                                          <p:spTgt spid="8"/>
                                        </p:tgtEl>
                                      </p:cBhvr>
                                    </p:animEffect>
                                    <p:anim calcmode="lin" valueType="num">
                                      <p:cBhvr>
                                        <p:cTn id="2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1" dur="26">
                                          <p:stCondLst>
                                            <p:cond delay="650"/>
                                          </p:stCondLst>
                                        </p:cTn>
                                        <p:tgtEl>
                                          <p:spTgt spid="8"/>
                                        </p:tgtEl>
                                      </p:cBhvr>
                                      <p:to x="100000" y="60000"/>
                                    </p:animScale>
                                    <p:animScale>
                                      <p:cBhvr>
                                        <p:cTn id="32" dur="166" decel="50000">
                                          <p:stCondLst>
                                            <p:cond delay="676"/>
                                          </p:stCondLst>
                                        </p:cTn>
                                        <p:tgtEl>
                                          <p:spTgt spid="8"/>
                                        </p:tgtEl>
                                      </p:cBhvr>
                                      <p:to x="100000" y="100000"/>
                                    </p:animScale>
                                    <p:animScale>
                                      <p:cBhvr>
                                        <p:cTn id="33" dur="26">
                                          <p:stCondLst>
                                            <p:cond delay="1312"/>
                                          </p:stCondLst>
                                        </p:cTn>
                                        <p:tgtEl>
                                          <p:spTgt spid="8"/>
                                        </p:tgtEl>
                                      </p:cBhvr>
                                      <p:to x="100000" y="80000"/>
                                    </p:animScale>
                                    <p:animScale>
                                      <p:cBhvr>
                                        <p:cTn id="34" dur="166" decel="50000">
                                          <p:stCondLst>
                                            <p:cond delay="1338"/>
                                          </p:stCondLst>
                                        </p:cTn>
                                        <p:tgtEl>
                                          <p:spTgt spid="8"/>
                                        </p:tgtEl>
                                      </p:cBhvr>
                                      <p:to x="100000" y="100000"/>
                                    </p:animScale>
                                    <p:animScale>
                                      <p:cBhvr>
                                        <p:cTn id="35" dur="26">
                                          <p:stCondLst>
                                            <p:cond delay="1642"/>
                                          </p:stCondLst>
                                        </p:cTn>
                                        <p:tgtEl>
                                          <p:spTgt spid="8"/>
                                        </p:tgtEl>
                                      </p:cBhvr>
                                      <p:to x="100000" y="90000"/>
                                    </p:animScale>
                                    <p:animScale>
                                      <p:cBhvr>
                                        <p:cTn id="36" dur="166" decel="50000">
                                          <p:stCondLst>
                                            <p:cond delay="1668"/>
                                          </p:stCondLst>
                                        </p:cTn>
                                        <p:tgtEl>
                                          <p:spTgt spid="8"/>
                                        </p:tgtEl>
                                      </p:cBhvr>
                                      <p:to x="100000" y="100000"/>
                                    </p:animScale>
                                    <p:animScale>
                                      <p:cBhvr>
                                        <p:cTn id="37" dur="26">
                                          <p:stCondLst>
                                            <p:cond delay="1808"/>
                                          </p:stCondLst>
                                        </p:cTn>
                                        <p:tgtEl>
                                          <p:spTgt spid="8"/>
                                        </p:tgtEl>
                                      </p:cBhvr>
                                      <p:to x="100000" y="95000"/>
                                    </p:animScale>
                                    <p:animScale>
                                      <p:cBhvr>
                                        <p:cTn id="38" dur="166" decel="50000">
                                          <p:stCondLst>
                                            <p:cond delay="1834"/>
                                          </p:stCondLst>
                                        </p:cTn>
                                        <p:tgtEl>
                                          <p:spTgt spid="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80">
                                          <p:stCondLst>
                                            <p:cond delay="0"/>
                                          </p:stCondLst>
                                        </p:cTn>
                                        <p:tgtEl>
                                          <p:spTgt spid="9"/>
                                        </p:tgtEl>
                                      </p:cBhvr>
                                    </p:animEffect>
                                    <p:anim calcmode="lin" valueType="num">
                                      <p:cBhvr>
                                        <p:cTn id="4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gtEl>
                                      </p:cBhvr>
                                      <p:to x="100000" y="60000"/>
                                    </p:animScale>
                                    <p:animScale>
                                      <p:cBhvr>
                                        <p:cTn id="50" dur="166" decel="50000">
                                          <p:stCondLst>
                                            <p:cond delay="676"/>
                                          </p:stCondLst>
                                        </p:cTn>
                                        <p:tgtEl>
                                          <p:spTgt spid="9"/>
                                        </p:tgtEl>
                                      </p:cBhvr>
                                      <p:to x="100000" y="100000"/>
                                    </p:animScale>
                                    <p:animScale>
                                      <p:cBhvr>
                                        <p:cTn id="51" dur="26">
                                          <p:stCondLst>
                                            <p:cond delay="1312"/>
                                          </p:stCondLst>
                                        </p:cTn>
                                        <p:tgtEl>
                                          <p:spTgt spid="9"/>
                                        </p:tgtEl>
                                      </p:cBhvr>
                                      <p:to x="100000" y="80000"/>
                                    </p:animScale>
                                    <p:animScale>
                                      <p:cBhvr>
                                        <p:cTn id="52" dur="166" decel="50000">
                                          <p:stCondLst>
                                            <p:cond delay="1338"/>
                                          </p:stCondLst>
                                        </p:cTn>
                                        <p:tgtEl>
                                          <p:spTgt spid="9"/>
                                        </p:tgtEl>
                                      </p:cBhvr>
                                      <p:to x="100000" y="100000"/>
                                    </p:animScale>
                                    <p:animScale>
                                      <p:cBhvr>
                                        <p:cTn id="53" dur="26">
                                          <p:stCondLst>
                                            <p:cond delay="1642"/>
                                          </p:stCondLst>
                                        </p:cTn>
                                        <p:tgtEl>
                                          <p:spTgt spid="9"/>
                                        </p:tgtEl>
                                      </p:cBhvr>
                                      <p:to x="100000" y="90000"/>
                                    </p:animScale>
                                    <p:animScale>
                                      <p:cBhvr>
                                        <p:cTn id="54" dur="166" decel="50000">
                                          <p:stCondLst>
                                            <p:cond delay="1668"/>
                                          </p:stCondLst>
                                        </p:cTn>
                                        <p:tgtEl>
                                          <p:spTgt spid="9"/>
                                        </p:tgtEl>
                                      </p:cBhvr>
                                      <p:to x="100000" y="100000"/>
                                    </p:animScale>
                                    <p:animScale>
                                      <p:cBhvr>
                                        <p:cTn id="55" dur="26">
                                          <p:stCondLst>
                                            <p:cond delay="1808"/>
                                          </p:stCondLst>
                                        </p:cTn>
                                        <p:tgtEl>
                                          <p:spTgt spid="9"/>
                                        </p:tgtEl>
                                      </p:cBhvr>
                                      <p:to x="100000" y="95000"/>
                                    </p:animScale>
                                    <p:animScale>
                                      <p:cBhvr>
                                        <p:cTn id="56" dur="166" decel="50000">
                                          <p:stCondLst>
                                            <p:cond delay="1834"/>
                                          </p:stCondLst>
                                        </p:cTn>
                                        <p:tgtEl>
                                          <p:spTgt spid="9"/>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80">
                                          <p:stCondLst>
                                            <p:cond delay="0"/>
                                          </p:stCondLst>
                                        </p:cTn>
                                        <p:tgtEl>
                                          <p:spTgt spid="10"/>
                                        </p:tgtEl>
                                      </p:cBhvr>
                                    </p:animEffect>
                                    <p:anim calcmode="lin" valueType="num">
                                      <p:cBhvr>
                                        <p:cTn id="6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7" dur="26">
                                          <p:stCondLst>
                                            <p:cond delay="650"/>
                                          </p:stCondLst>
                                        </p:cTn>
                                        <p:tgtEl>
                                          <p:spTgt spid="10"/>
                                        </p:tgtEl>
                                      </p:cBhvr>
                                      <p:to x="100000" y="60000"/>
                                    </p:animScale>
                                    <p:animScale>
                                      <p:cBhvr>
                                        <p:cTn id="68" dur="166" decel="50000">
                                          <p:stCondLst>
                                            <p:cond delay="676"/>
                                          </p:stCondLst>
                                        </p:cTn>
                                        <p:tgtEl>
                                          <p:spTgt spid="10"/>
                                        </p:tgtEl>
                                      </p:cBhvr>
                                      <p:to x="100000" y="100000"/>
                                    </p:animScale>
                                    <p:animScale>
                                      <p:cBhvr>
                                        <p:cTn id="69" dur="26">
                                          <p:stCondLst>
                                            <p:cond delay="1312"/>
                                          </p:stCondLst>
                                        </p:cTn>
                                        <p:tgtEl>
                                          <p:spTgt spid="10"/>
                                        </p:tgtEl>
                                      </p:cBhvr>
                                      <p:to x="100000" y="80000"/>
                                    </p:animScale>
                                    <p:animScale>
                                      <p:cBhvr>
                                        <p:cTn id="70" dur="166" decel="50000">
                                          <p:stCondLst>
                                            <p:cond delay="1338"/>
                                          </p:stCondLst>
                                        </p:cTn>
                                        <p:tgtEl>
                                          <p:spTgt spid="10"/>
                                        </p:tgtEl>
                                      </p:cBhvr>
                                      <p:to x="100000" y="100000"/>
                                    </p:animScale>
                                    <p:animScale>
                                      <p:cBhvr>
                                        <p:cTn id="71" dur="26">
                                          <p:stCondLst>
                                            <p:cond delay="1642"/>
                                          </p:stCondLst>
                                        </p:cTn>
                                        <p:tgtEl>
                                          <p:spTgt spid="10"/>
                                        </p:tgtEl>
                                      </p:cBhvr>
                                      <p:to x="100000" y="90000"/>
                                    </p:animScale>
                                    <p:animScale>
                                      <p:cBhvr>
                                        <p:cTn id="72" dur="166" decel="50000">
                                          <p:stCondLst>
                                            <p:cond delay="1668"/>
                                          </p:stCondLst>
                                        </p:cTn>
                                        <p:tgtEl>
                                          <p:spTgt spid="10"/>
                                        </p:tgtEl>
                                      </p:cBhvr>
                                      <p:to x="100000" y="100000"/>
                                    </p:animScale>
                                    <p:animScale>
                                      <p:cBhvr>
                                        <p:cTn id="73" dur="26">
                                          <p:stCondLst>
                                            <p:cond delay="1808"/>
                                          </p:stCondLst>
                                        </p:cTn>
                                        <p:tgtEl>
                                          <p:spTgt spid="10"/>
                                        </p:tgtEl>
                                      </p:cBhvr>
                                      <p:to x="100000" y="95000"/>
                                    </p:animScale>
                                    <p:animScale>
                                      <p:cBhvr>
                                        <p:cTn id="7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2C96CE40-256B-4A18-B5D1-629A95F96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4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C18EFC-D252-41E1-8E39-50D640FF2C58}"/>
              </a:ext>
            </a:extLst>
          </p:cNvPr>
          <p:cNvSpPr/>
          <p:nvPr/>
        </p:nvSpPr>
        <p:spPr>
          <a:xfrm>
            <a:off x="0" y="0"/>
            <a:ext cx="12192000" cy="6858000"/>
          </a:xfrm>
          <a:prstGeom prst="rect">
            <a:avLst/>
          </a:prstGeom>
          <a:solidFill>
            <a:srgbClr val="374676"/>
          </a:solidFill>
          <a:ln>
            <a:solidFill>
              <a:srgbClr val="7C8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94C67BE-9222-4334-AFF5-BD82F0EFA2E0}"/>
              </a:ext>
            </a:extLst>
          </p:cNvPr>
          <p:cNvSpPr/>
          <p:nvPr/>
        </p:nvSpPr>
        <p:spPr>
          <a:xfrm>
            <a:off x="0" y="114300"/>
            <a:ext cx="12192000" cy="1077686"/>
          </a:xfrm>
          <a:prstGeom prst="roundRect">
            <a:avLst>
              <a:gd name="adj" fmla="val 33105"/>
            </a:avLst>
          </a:prstGeom>
          <a:solidFill>
            <a:srgbClr val="7C8ABF"/>
          </a:soli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Let’s get started</a:t>
            </a:r>
          </a:p>
        </p:txBody>
      </p:sp>
      <p:pic>
        <p:nvPicPr>
          <p:cNvPr id="10" name="Picture 9">
            <a:extLst>
              <a:ext uri="{FF2B5EF4-FFF2-40B4-BE49-F238E27FC236}">
                <a16:creationId xmlns:a16="http://schemas.microsoft.com/office/drawing/2014/main" id="{033B6952-4DDE-4C98-8AA8-E5445CFC3B07}"/>
              </a:ext>
            </a:extLst>
          </p:cNvPr>
          <p:cNvPicPr>
            <a:picLocks noChangeAspect="1"/>
          </p:cNvPicPr>
          <p:nvPr/>
        </p:nvPicPr>
        <p:blipFill rotWithShape="1">
          <a:blip r:embed="rId2"/>
          <a:srcRect t="4826" r="71452" b="73990"/>
          <a:stretch/>
        </p:blipFill>
        <p:spPr>
          <a:xfrm>
            <a:off x="8603226" y="1474838"/>
            <a:ext cx="3480619" cy="1452097"/>
          </a:xfrm>
          <a:prstGeom prst="rect">
            <a:avLst/>
          </a:prstGeom>
        </p:spPr>
      </p:pic>
      <p:sp>
        <p:nvSpPr>
          <p:cNvPr id="11" name="TextBox 10">
            <a:extLst>
              <a:ext uri="{FF2B5EF4-FFF2-40B4-BE49-F238E27FC236}">
                <a16:creationId xmlns:a16="http://schemas.microsoft.com/office/drawing/2014/main" id="{47236B99-48F8-4A0E-80B1-02EC4EC4E21E}"/>
              </a:ext>
            </a:extLst>
          </p:cNvPr>
          <p:cNvSpPr txBox="1"/>
          <p:nvPr/>
        </p:nvSpPr>
        <p:spPr>
          <a:xfrm>
            <a:off x="221225" y="1637070"/>
            <a:ext cx="7639665" cy="369332"/>
          </a:xfrm>
          <a:prstGeom prst="rect">
            <a:avLst/>
          </a:prstGeom>
          <a:noFill/>
        </p:spPr>
        <p:txBody>
          <a:bodyPr wrap="square" rtlCol="0">
            <a:spAutoFit/>
          </a:bodyPr>
          <a:lstStyle/>
          <a:p>
            <a:r>
              <a:rPr lang="en-US" i="0" dirty="0">
                <a:solidFill>
                  <a:schemeClr val="bg1"/>
                </a:solidFill>
                <a:effectLst/>
                <a:latin typeface="Söhne"/>
              </a:rPr>
              <a:t>1.Open Power BI Desktop&gt; Home tab&gt; click on “Excel workbook” as picture.</a:t>
            </a:r>
            <a:endParaRPr lang="en-US" dirty="0">
              <a:solidFill>
                <a:schemeClr val="bg1"/>
              </a:solidFill>
            </a:endParaRPr>
          </a:p>
        </p:txBody>
      </p:sp>
      <p:sp>
        <p:nvSpPr>
          <p:cNvPr id="12" name="Arrow: Right 11">
            <a:extLst>
              <a:ext uri="{FF2B5EF4-FFF2-40B4-BE49-F238E27FC236}">
                <a16:creationId xmlns:a16="http://schemas.microsoft.com/office/drawing/2014/main" id="{F207AF9F-F1A8-4D53-97F0-C54C4EAC9EAA}"/>
              </a:ext>
            </a:extLst>
          </p:cNvPr>
          <p:cNvSpPr/>
          <p:nvPr/>
        </p:nvSpPr>
        <p:spPr>
          <a:xfrm>
            <a:off x="7521678" y="1729403"/>
            <a:ext cx="97339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6808BDF-A3E6-4AD3-8854-59CC7E598DE0}"/>
              </a:ext>
            </a:extLst>
          </p:cNvPr>
          <p:cNvSpPr txBox="1"/>
          <p:nvPr/>
        </p:nvSpPr>
        <p:spPr>
          <a:xfrm>
            <a:off x="221225" y="4666933"/>
            <a:ext cx="5737124" cy="369332"/>
          </a:xfrm>
          <a:prstGeom prst="rect">
            <a:avLst/>
          </a:prstGeom>
          <a:noFill/>
        </p:spPr>
        <p:txBody>
          <a:bodyPr wrap="square" rtlCol="0">
            <a:spAutoFit/>
          </a:bodyPr>
          <a:lstStyle/>
          <a:p>
            <a:r>
              <a:rPr lang="en-US" dirty="0">
                <a:solidFill>
                  <a:schemeClr val="bg1"/>
                </a:solidFill>
                <a:latin typeface="Söhne"/>
              </a:rPr>
              <a:t>2.</a:t>
            </a:r>
            <a:r>
              <a:rPr lang="en-US" i="0" dirty="0">
                <a:solidFill>
                  <a:schemeClr val="bg1"/>
                </a:solidFill>
                <a:effectLst/>
                <a:latin typeface="Söhne"/>
              </a:rPr>
              <a:t> Transform Data to &gt;</a:t>
            </a:r>
            <a:r>
              <a:rPr lang="en-US" sz="1800" b="1" dirty="0">
                <a:solidFill>
                  <a:schemeClr val="bg1"/>
                </a:solidFill>
                <a:latin typeface="Söhne"/>
              </a:rPr>
              <a:t> </a:t>
            </a:r>
            <a:r>
              <a:rPr lang="en-US" dirty="0">
                <a:solidFill>
                  <a:schemeClr val="bg1"/>
                </a:solidFill>
                <a:latin typeface="Söhne"/>
              </a:rPr>
              <a:t>Power Query Editor &gt; Clean data</a:t>
            </a:r>
          </a:p>
        </p:txBody>
      </p:sp>
      <p:pic>
        <p:nvPicPr>
          <p:cNvPr id="15" name="Picture 14">
            <a:extLst>
              <a:ext uri="{FF2B5EF4-FFF2-40B4-BE49-F238E27FC236}">
                <a16:creationId xmlns:a16="http://schemas.microsoft.com/office/drawing/2014/main" id="{7F556FBB-8CAC-463D-9320-D26661621D63}"/>
              </a:ext>
            </a:extLst>
          </p:cNvPr>
          <p:cNvPicPr>
            <a:picLocks noChangeAspect="1"/>
          </p:cNvPicPr>
          <p:nvPr/>
        </p:nvPicPr>
        <p:blipFill rotWithShape="1">
          <a:blip r:embed="rId3"/>
          <a:srcRect l="55887" t="84278" r="17984" b="8140"/>
          <a:stretch/>
        </p:blipFill>
        <p:spPr>
          <a:xfrm>
            <a:off x="6953865" y="4157793"/>
            <a:ext cx="3480618" cy="1225369"/>
          </a:xfrm>
          <a:prstGeom prst="rect">
            <a:avLst/>
          </a:prstGeom>
        </p:spPr>
      </p:pic>
      <p:sp>
        <p:nvSpPr>
          <p:cNvPr id="16" name="Arrow: Right 15">
            <a:extLst>
              <a:ext uri="{FF2B5EF4-FFF2-40B4-BE49-F238E27FC236}">
                <a16:creationId xmlns:a16="http://schemas.microsoft.com/office/drawing/2014/main" id="{DBAA671B-49C8-4FD7-9489-064D05FEF676}"/>
              </a:ext>
            </a:extLst>
          </p:cNvPr>
          <p:cNvSpPr/>
          <p:nvPr/>
        </p:nvSpPr>
        <p:spPr>
          <a:xfrm>
            <a:off x="5746956" y="4759265"/>
            <a:ext cx="97339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80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A11502-9C8E-4B1E-BE20-9DD1C2E43D75}"/>
              </a:ext>
            </a:extLst>
          </p:cNvPr>
          <p:cNvSpPr/>
          <p:nvPr/>
        </p:nvSpPr>
        <p:spPr>
          <a:xfrm>
            <a:off x="0" y="-6291"/>
            <a:ext cx="12192000" cy="6858000"/>
          </a:xfrm>
          <a:prstGeom prst="rect">
            <a:avLst/>
          </a:prstGeom>
          <a:solidFill>
            <a:srgbClr val="374676"/>
          </a:solidFill>
          <a:ln>
            <a:solidFill>
              <a:srgbClr val="7C8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5D3A5DA6-09B7-481F-B27F-4A4EBBE08270}"/>
              </a:ext>
            </a:extLst>
          </p:cNvPr>
          <p:cNvSpPr/>
          <p:nvPr/>
        </p:nvSpPr>
        <p:spPr>
          <a:xfrm>
            <a:off x="0" y="114300"/>
            <a:ext cx="12192000" cy="1077686"/>
          </a:xfrm>
          <a:prstGeom prst="roundRect">
            <a:avLst>
              <a:gd name="adj" fmla="val 33105"/>
            </a:avLst>
          </a:prstGeom>
          <a:solidFill>
            <a:srgbClr val="7C8ABF"/>
          </a:soli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How did I clean data?</a:t>
            </a:r>
          </a:p>
        </p:txBody>
      </p:sp>
      <p:pic>
        <p:nvPicPr>
          <p:cNvPr id="7" name="Picture 6">
            <a:extLst>
              <a:ext uri="{FF2B5EF4-FFF2-40B4-BE49-F238E27FC236}">
                <a16:creationId xmlns:a16="http://schemas.microsoft.com/office/drawing/2014/main" id="{5C0483EA-7869-4C6F-BD9A-E3A510567482}"/>
              </a:ext>
            </a:extLst>
          </p:cNvPr>
          <p:cNvPicPr>
            <a:picLocks noChangeAspect="1"/>
          </p:cNvPicPr>
          <p:nvPr/>
        </p:nvPicPr>
        <p:blipFill rotWithShape="1">
          <a:blip r:embed="rId3"/>
          <a:srcRect l="33729"/>
          <a:stretch/>
        </p:blipFill>
        <p:spPr>
          <a:xfrm>
            <a:off x="191729" y="1515125"/>
            <a:ext cx="2831690" cy="3762900"/>
          </a:xfrm>
          <a:prstGeom prst="rect">
            <a:avLst/>
          </a:prstGeom>
        </p:spPr>
      </p:pic>
      <p:sp>
        <p:nvSpPr>
          <p:cNvPr id="8" name="TextBox 7">
            <a:extLst>
              <a:ext uri="{FF2B5EF4-FFF2-40B4-BE49-F238E27FC236}">
                <a16:creationId xmlns:a16="http://schemas.microsoft.com/office/drawing/2014/main" id="{FE2EFDBC-AC90-4161-AA3F-E88A514A215D}"/>
              </a:ext>
            </a:extLst>
          </p:cNvPr>
          <p:cNvSpPr txBox="1"/>
          <p:nvPr/>
        </p:nvSpPr>
        <p:spPr>
          <a:xfrm>
            <a:off x="9168581" y="5441335"/>
            <a:ext cx="2831690" cy="1477328"/>
          </a:xfrm>
          <a:prstGeom prst="rect">
            <a:avLst/>
          </a:prstGeom>
          <a:noFill/>
        </p:spPr>
        <p:txBody>
          <a:bodyPr wrap="square" rtlCol="0">
            <a:spAutoFit/>
          </a:bodyPr>
          <a:lstStyle/>
          <a:p>
            <a:pPr algn="ctr"/>
            <a:r>
              <a:rPr lang="en-US" dirty="0">
                <a:solidFill>
                  <a:schemeClr val="bg1"/>
                </a:solidFill>
                <a:latin typeface="Söhne"/>
              </a:rPr>
              <a:t>3.</a:t>
            </a:r>
            <a:r>
              <a:rPr lang="en-US" i="0" dirty="0">
                <a:solidFill>
                  <a:schemeClr val="bg1"/>
                </a:solidFill>
                <a:effectLst/>
                <a:latin typeface="Söhne"/>
              </a:rPr>
              <a:t> I changed values of Current salary column from range to </a:t>
            </a:r>
            <a:r>
              <a:rPr lang="en-US" dirty="0">
                <a:solidFill>
                  <a:schemeClr val="bg1"/>
                </a:solidFill>
                <a:latin typeface="Söhne"/>
              </a:rPr>
              <a:t>a</a:t>
            </a:r>
            <a:r>
              <a:rPr lang="en-US" i="0" dirty="0">
                <a:solidFill>
                  <a:schemeClr val="bg1"/>
                </a:solidFill>
                <a:effectLst/>
                <a:latin typeface="Söhne"/>
              </a:rPr>
              <a:t>verage salary. </a:t>
            </a:r>
            <a:r>
              <a:rPr lang="en-US" dirty="0">
                <a:solidFill>
                  <a:schemeClr val="bg1"/>
                </a:solidFill>
                <a:latin typeface="Söhne"/>
              </a:rPr>
              <a:t>Because when I created chart, I didn’t need range.</a:t>
            </a:r>
          </a:p>
        </p:txBody>
      </p:sp>
      <p:pic>
        <p:nvPicPr>
          <p:cNvPr id="10" name="Picture 9">
            <a:extLst>
              <a:ext uri="{FF2B5EF4-FFF2-40B4-BE49-F238E27FC236}">
                <a16:creationId xmlns:a16="http://schemas.microsoft.com/office/drawing/2014/main" id="{250D09B5-30E9-4E4C-AD86-28EFC2D68C4B}"/>
              </a:ext>
            </a:extLst>
          </p:cNvPr>
          <p:cNvPicPr>
            <a:picLocks noChangeAspect="1"/>
          </p:cNvPicPr>
          <p:nvPr/>
        </p:nvPicPr>
        <p:blipFill>
          <a:blip r:embed="rId4"/>
          <a:stretch>
            <a:fillRect/>
          </a:stretch>
        </p:blipFill>
        <p:spPr>
          <a:xfrm>
            <a:off x="4156587" y="1515125"/>
            <a:ext cx="3878826" cy="3762900"/>
          </a:xfrm>
          <a:prstGeom prst="rect">
            <a:avLst/>
          </a:prstGeom>
        </p:spPr>
      </p:pic>
      <p:sp>
        <p:nvSpPr>
          <p:cNvPr id="11" name="TextBox 10">
            <a:extLst>
              <a:ext uri="{FF2B5EF4-FFF2-40B4-BE49-F238E27FC236}">
                <a16:creationId xmlns:a16="http://schemas.microsoft.com/office/drawing/2014/main" id="{F5502BA0-B347-41F7-A700-716DE4F2BB60}"/>
              </a:ext>
            </a:extLst>
          </p:cNvPr>
          <p:cNvSpPr txBox="1"/>
          <p:nvPr/>
        </p:nvSpPr>
        <p:spPr>
          <a:xfrm>
            <a:off x="3419563" y="5441335"/>
            <a:ext cx="5352874" cy="1477328"/>
          </a:xfrm>
          <a:prstGeom prst="rect">
            <a:avLst/>
          </a:prstGeom>
          <a:noFill/>
        </p:spPr>
        <p:txBody>
          <a:bodyPr wrap="square" rtlCol="0">
            <a:spAutoFit/>
          </a:bodyPr>
          <a:lstStyle/>
          <a:p>
            <a:pPr algn="ctr"/>
            <a:r>
              <a:rPr lang="en-US" dirty="0">
                <a:solidFill>
                  <a:schemeClr val="bg1"/>
                </a:solidFill>
                <a:latin typeface="Söhne"/>
              </a:rPr>
              <a:t>2. Your Current Role column has been streamlined by renaming diverse entries, such as 'Other (Please Specify):Analyst', 'Other (Please Specify)’, </a:t>
            </a:r>
            <a:r>
              <a:rPr lang="af-ZA" dirty="0">
                <a:solidFill>
                  <a:schemeClr val="bg1"/>
                </a:solidFill>
                <a:latin typeface="Söhne"/>
              </a:rPr>
              <a:t>etc</a:t>
            </a:r>
            <a:r>
              <a:rPr lang="en-US" dirty="0">
                <a:solidFill>
                  <a:schemeClr val="bg1"/>
                </a:solidFill>
                <a:latin typeface="Söhne"/>
              </a:rPr>
              <a:t> , to a standardized 'Other’. Industry, Programming Language and Country columns have been changed to the same. </a:t>
            </a:r>
          </a:p>
        </p:txBody>
      </p:sp>
      <p:pic>
        <p:nvPicPr>
          <p:cNvPr id="13" name="Picture 12">
            <a:extLst>
              <a:ext uri="{FF2B5EF4-FFF2-40B4-BE49-F238E27FC236}">
                <a16:creationId xmlns:a16="http://schemas.microsoft.com/office/drawing/2014/main" id="{9BAD361F-90EE-42D3-A571-D1CD0DCF299D}"/>
              </a:ext>
            </a:extLst>
          </p:cNvPr>
          <p:cNvPicPr>
            <a:picLocks noChangeAspect="1"/>
          </p:cNvPicPr>
          <p:nvPr/>
        </p:nvPicPr>
        <p:blipFill>
          <a:blip r:embed="rId5"/>
          <a:stretch>
            <a:fillRect/>
          </a:stretch>
        </p:blipFill>
        <p:spPr>
          <a:xfrm>
            <a:off x="9168581" y="1515125"/>
            <a:ext cx="2831690" cy="3762900"/>
          </a:xfrm>
          <a:prstGeom prst="rect">
            <a:avLst/>
          </a:prstGeom>
        </p:spPr>
      </p:pic>
      <p:sp>
        <p:nvSpPr>
          <p:cNvPr id="14" name="TextBox 13">
            <a:extLst>
              <a:ext uri="{FF2B5EF4-FFF2-40B4-BE49-F238E27FC236}">
                <a16:creationId xmlns:a16="http://schemas.microsoft.com/office/drawing/2014/main" id="{3D4CE7CA-8ACC-4BAD-8785-E4DD9B3B0BD4}"/>
              </a:ext>
            </a:extLst>
          </p:cNvPr>
          <p:cNvSpPr txBox="1"/>
          <p:nvPr/>
        </p:nvSpPr>
        <p:spPr>
          <a:xfrm>
            <a:off x="191729" y="5441335"/>
            <a:ext cx="2831690" cy="646331"/>
          </a:xfrm>
          <a:prstGeom prst="rect">
            <a:avLst/>
          </a:prstGeom>
          <a:noFill/>
        </p:spPr>
        <p:txBody>
          <a:bodyPr wrap="square" rtlCol="0">
            <a:spAutoFit/>
          </a:bodyPr>
          <a:lstStyle/>
          <a:p>
            <a:pPr algn="ctr"/>
            <a:r>
              <a:rPr lang="en-US" dirty="0">
                <a:solidFill>
                  <a:schemeClr val="bg1"/>
                </a:solidFill>
                <a:latin typeface="Söhne"/>
              </a:rPr>
              <a:t>1.</a:t>
            </a:r>
            <a:r>
              <a:rPr lang="en-US" i="0" dirty="0">
                <a:solidFill>
                  <a:schemeClr val="bg1"/>
                </a:solidFill>
                <a:effectLst/>
                <a:latin typeface="Söhne"/>
              </a:rPr>
              <a:t> </a:t>
            </a:r>
            <a:r>
              <a:rPr lang="en-US" dirty="0">
                <a:solidFill>
                  <a:schemeClr val="bg1"/>
                </a:solidFill>
                <a:latin typeface="Söhne"/>
              </a:rPr>
              <a:t>I deleted Email column. Because It had same value.</a:t>
            </a:r>
          </a:p>
        </p:txBody>
      </p:sp>
    </p:spTree>
    <p:extLst>
      <p:ext uri="{BB962C8B-B14F-4D97-AF65-F5344CB8AC3E}">
        <p14:creationId xmlns:p14="http://schemas.microsoft.com/office/powerpoint/2010/main" val="295690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C18EFC-D252-41E1-8E39-50D640FF2C58}"/>
              </a:ext>
            </a:extLst>
          </p:cNvPr>
          <p:cNvSpPr/>
          <p:nvPr/>
        </p:nvSpPr>
        <p:spPr>
          <a:xfrm>
            <a:off x="0" y="0"/>
            <a:ext cx="12192000" cy="6858000"/>
          </a:xfrm>
          <a:prstGeom prst="rect">
            <a:avLst/>
          </a:prstGeom>
          <a:solidFill>
            <a:srgbClr val="374676"/>
          </a:solidFill>
          <a:ln>
            <a:solidFill>
              <a:srgbClr val="7C8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94C67BE-9222-4334-AFF5-BD82F0EFA2E0}"/>
              </a:ext>
            </a:extLst>
          </p:cNvPr>
          <p:cNvSpPr/>
          <p:nvPr/>
        </p:nvSpPr>
        <p:spPr>
          <a:xfrm>
            <a:off x="0" y="114300"/>
            <a:ext cx="12192000" cy="1077686"/>
          </a:xfrm>
          <a:prstGeom prst="roundRect">
            <a:avLst>
              <a:gd name="adj" fmla="val 33105"/>
            </a:avLst>
          </a:prstGeom>
          <a:solidFill>
            <a:srgbClr val="7C8ABF"/>
          </a:solid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How did I </a:t>
            </a:r>
            <a:r>
              <a:rPr lang="en-US" sz="3600" b="1" dirty="0">
                <a:solidFill>
                  <a:schemeClr val="bg1"/>
                </a:solidFill>
                <a:latin typeface="Söhne"/>
              </a:rPr>
              <a:t>create measures</a:t>
            </a:r>
            <a:endParaRPr lang="en-US" sz="3600" b="1" dirty="0">
              <a:solidFill>
                <a:schemeClr val="bg1"/>
              </a:solidFill>
            </a:endParaRPr>
          </a:p>
        </p:txBody>
      </p:sp>
      <p:sp>
        <p:nvSpPr>
          <p:cNvPr id="11" name="TextBox 10">
            <a:extLst>
              <a:ext uri="{FF2B5EF4-FFF2-40B4-BE49-F238E27FC236}">
                <a16:creationId xmlns:a16="http://schemas.microsoft.com/office/drawing/2014/main" id="{47236B99-48F8-4A0E-80B1-02EC4EC4E21E}"/>
              </a:ext>
            </a:extLst>
          </p:cNvPr>
          <p:cNvSpPr txBox="1"/>
          <p:nvPr/>
        </p:nvSpPr>
        <p:spPr>
          <a:xfrm>
            <a:off x="1" y="1637070"/>
            <a:ext cx="12192000" cy="369332"/>
          </a:xfrm>
          <a:prstGeom prst="rect">
            <a:avLst/>
          </a:prstGeom>
          <a:noFill/>
        </p:spPr>
        <p:txBody>
          <a:bodyPr wrap="square" rtlCol="0">
            <a:spAutoFit/>
          </a:bodyPr>
          <a:lstStyle/>
          <a:p>
            <a:pPr algn="ctr"/>
            <a:r>
              <a:rPr lang="en-US" dirty="0">
                <a:solidFill>
                  <a:schemeClr val="bg1"/>
                </a:solidFill>
                <a:latin typeface="Söhne"/>
              </a:rPr>
              <a:t>3</a:t>
            </a:r>
            <a:r>
              <a:rPr lang="en-US" i="0" dirty="0">
                <a:solidFill>
                  <a:schemeClr val="bg1"/>
                </a:solidFill>
                <a:effectLst/>
                <a:latin typeface="Söhne"/>
              </a:rPr>
              <a:t>.After transform clean data to Power BI Desktop &gt; Modeling &gt; New measure </a:t>
            </a:r>
            <a:endParaRPr lang="en-US" dirty="0">
              <a:solidFill>
                <a:schemeClr val="bg1"/>
              </a:solidFill>
            </a:endParaRPr>
          </a:p>
        </p:txBody>
      </p:sp>
      <p:pic>
        <p:nvPicPr>
          <p:cNvPr id="3" name="Picture 2">
            <a:extLst>
              <a:ext uri="{FF2B5EF4-FFF2-40B4-BE49-F238E27FC236}">
                <a16:creationId xmlns:a16="http://schemas.microsoft.com/office/drawing/2014/main" id="{E631E176-F505-4EAD-B41A-D74D01245E0F}"/>
              </a:ext>
            </a:extLst>
          </p:cNvPr>
          <p:cNvPicPr>
            <a:picLocks noChangeAspect="1"/>
          </p:cNvPicPr>
          <p:nvPr/>
        </p:nvPicPr>
        <p:blipFill rotWithShape="1">
          <a:blip r:embed="rId2"/>
          <a:srcRect t="2757"/>
          <a:stretch/>
        </p:blipFill>
        <p:spPr>
          <a:xfrm>
            <a:off x="232542" y="2304472"/>
            <a:ext cx="5391902" cy="372379"/>
          </a:xfrm>
          <a:prstGeom prst="rect">
            <a:avLst/>
          </a:prstGeom>
        </p:spPr>
      </p:pic>
      <p:pic>
        <p:nvPicPr>
          <p:cNvPr id="7" name="Picture 6">
            <a:extLst>
              <a:ext uri="{FF2B5EF4-FFF2-40B4-BE49-F238E27FC236}">
                <a16:creationId xmlns:a16="http://schemas.microsoft.com/office/drawing/2014/main" id="{7556F81A-9B40-4147-8DE5-90F9DCD52B0A}"/>
              </a:ext>
            </a:extLst>
          </p:cNvPr>
          <p:cNvPicPr>
            <a:picLocks noChangeAspect="1"/>
          </p:cNvPicPr>
          <p:nvPr/>
        </p:nvPicPr>
        <p:blipFill rotWithShape="1">
          <a:blip r:embed="rId3"/>
          <a:srcRect t="5299"/>
          <a:stretch/>
        </p:blipFill>
        <p:spPr>
          <a:xfrm>
            <a:off x="232543" y="3527271"/>
            <a:ext cx="5391901" cy="379803"/>
          </a:xfrm>
          <a:prstGeom prst="rect">
            <a:avLst/>
          </a:prstGeom>
        </p:spPr>
      </p:pic>
      <p:pic>
        <p:nvPicPr>
          <p:cNvPr id="9" name="Picture 8">
            <a:extLst>
              <a:ext uri="{FF2B5EF4-FFF2-40B4-BE49-F238E27FC236}">
                <a16:creationId xmlns:a16="http://schemas.microsoft.com/office/drawing/2014/main" id="{03840025-777B-468F-9492-6202FAC4E459}"/>
              </a:ext>
            </a:extLst>
          </p:cNvPr>
          <p:cNvPicPr>
            <a:picLocks noChangeAspect="1"/>
          </p:cNvPicPr>
          <p:nvPr/>
        </p:nvPicPr>
        <p:blipFill>
          <a:blip r:embed="rId4"/>
          <a:stretch>
            <a:fillRect/>
          </a:stretch>
        </p:blipFill>
        <p:spPr>
          <a:xfrm>
            <a:off x="232542" y="4757494"/>
            <a:ext cx="5391902" cy="379803"/>
          </a:xfrm>
          <a:prstGeom prst="rect">
            <a:avLst/>
          </a:prstGeom>
        </p:spPr>
      </p:pic>
      <p:pic>
        <p:nvPicPr>
          <p:cNvPr id="17" name="Picture 16">
            <a:extLst>
              <a:ext uri="{FF2B5EF4-FFF2-40B4-BE49-F238E27FC236}">
                <a16:creationId xmlns:a16="http://schemas.microsoft.com/office/drawing/2014/main" id="{FA76C343-0C38-4E88-A6A3-7BA65F6BC69D}"/>
              </a:ext>
            </a:extLst>
          </p:cNvPr>
          <p:cNvPicPr>
            <a:picLocks noChangeAspect="1"/>
          </p:cNvPicPr>
          <p:nvPr/>
        </p:nvPicPr>
        <p:blipFill>
          <a:blip r:embed="rId5"/>
          <a:stretch>
            <a:fillRect/>
          </a:stretch>
        </p:blipFill>
        <p:spPr>
          <a:xfrm>
            <a:off x="6567556" y="2307519"/>
            <a:ext cx="5391902" cy="369332"/>
          </a:xfrm>
          <a:prstGeom prst="rect">
            <a:avLst/>
          </a:prstGeom>
        </p:spPr>
      </p:pic>
      <p:pic>
        <p:nvPicPr>
          <p:cNvPr id="19" name="Picture 18">
            <a:extLst>
              <a:ext uri="{FF2B5EF4-FFF2-40B4-BE49-F238E27FC236}">
                <a16:creationId xmlns:a16="http://schemas.microsoft.com/office/drawing/2014/main" id="{6F1AF021-A726-4C09-8B57-49220617494B}"/>
              </a:ext>
            </a:extLst>
          </p:cNvPr>
          <p:cNvPicPr>
            <a:picLocks noChangeAspect="1"/>
          </p:cNvPicPr>
          <p:nvPr/>
        </p:nvPicPr>
        <p:blipFill>
          <a:blip r:embed="rId6"/>
          <a:stretch>
            <a:fillRect/>
          </a:stretch>
        </p:blipFill>
        <p:spPr>
          <a:xfrm>
            <a:off x="6567556" y="3527271"/>
            <a:ext cx="5391902" cy="372379"/>
          </a:xfrm>
          <a:prstGeom prst="rect">
            <a:avLst/>
          </a:prstGeom>
        </p:spPr>
      </p:pic>
      <p:pic>
        <p:nvPicPr>
          <p:cNvPr id="25" name="Picture 24">
            <a:extLst>
              <a:ext uri="{FF2B5EF4-FFF2-40B4-BE49-F238E27FC236}">
                <a16:creationId xmlns:a16="http://schemas.microsoft.com/office/drawing/2014/main" id="{BD681750-59F3-4E0D-80A3-8267D7F11F8A}"/>
              </a:ext>
            </a:extLst>
          </p:cNvPr>
          <p:cNvPicPr>
            <a:picLocks noChangeAspect="1"/>
          </p:cNvPicPr>
          <p:nvPr/>
        </p:nvPicPr>
        <p:blipFill>
          <a:blip r:embed="rId7"/>
          <a:stretch>
            <a:fillRect/>
          </a:stretch>
        </p:blipFill>
        <p:spPr>
          <a:xfrm>
            <a:off x="6567556" y="4757493"/>
            <a:ext cx="5391902" cy="379803"/>
          </a:xfrm>
          <a:prstGeom prst="rect">
            <a:avLst/>
          </a:prstGeom>
        </p:spPr>
      </p:pic>
      <p:sp>
        <p:nvSpPr>
          <p:cNvPr id="26" name="TextBox 25">
            <a:extLst>
              <a:ext uri="{FF2B5EF4-FFF2-40B4-BE49-F238E27FC236}">
                <a16:creationId xmlns:a16="http://schemas.microsoft.com/office/drawing/2014/main" id="{1890327A-A320-40C8-AEE1-8AC013678E94}"/>
              </a:ext>
            </a:extLst>
          </p:cNvPr>
          <p:cNvSpPr txBox="1"/>
          <p:nvPr/>
        </p:nvSpPr>
        <p:spPr>
          <a:xfrm>
            <a:off x="3581400" y="2006402"/>
            <a:ext cx="184731" cy="369332"/>
          </a:xfrm>
          <a:prstGeom prst="rect">
            <a:avLst/>
          </a:prstGeom>
          <a:noFill/>
        </p:spPr>
        <p:txBody>
          <a:bodyPr wrap="none" rtlCol="0">
            <a:spAutoFit/>
          </a:bodyPr>
          <a:lstStyle/>
          <a:p>
            <a:endParaRPr lang="en-US" dirty="0"/>
          </a:p>
        </p:txBody>
      </p:sp>
      <p:sp>
        <p:nvSpPr>
          <p:cNvPr id="27" name="TextBox 26">
            <a:extLst>
              <a:ext uri="{FF2B5EF4-FFF2-40B4-BE49-F238E27FC236}">
                <a16:creationId xmlns:a16="http://schemas.microsoft.com/office/drawing/2014/main" id="{92C68162-704A-465A-BE5C-BCDCBFD41814}"/>
              </a:ext>
            </a:extLst>
          </p:cNvPr>
          <p:cNvSpPr txBox="1"/>
          <p:nvPr/>
        </p:nvSpPr>
        <p:spPr>
          <a:xfrm>
            <a:off x="0" y="5795127"/>
            <a:ext cx="12192000" cy="369332"/>
          </a:xfrm>
          <a:prstGeom prst="rect">
            <a:avLst/>
          </a:prstGeom>
          <a:noFill/>
        </p:spPr>
        <p:txBody>
          <a:bodyPr wrap="square" rtlCol="0">
            <a:spAutoFit/>
          </a:bodyPr>
          <a:lstStyle/>
          <a:p>
            <a:pPr algn="ctr"/>
            <a:r>
              <a:rPr lang="en-US" dirty="0">
                <a:solidFill>
                  <a:schemeClr val="bg1"/>
                </a:solidFill>
                <a:latin typeface="Söhne"/>
              </a:rPr>
              <a:t>Note: I created these measures for finding number  of male, female and number of people satisfied or dissatisfied with their jobs.</a:t>
            </a:r>
            <a:endParaRPr lang="en-US" dirty="0">
              <a:solidFill>
                <a:schemeClr val="bg1"/>
              </a:solidFill>
            </a:endParaRPr>
          </a:p>
        </p:txBody>
      </p:sp>
      <p:sp>
        <p:nvSpPr>
          <p:cNvPr id="28" name="TextBox 27">
            <a:extLst>
              <a:ext uri="{FF2B5EF4-FFF2-40B4-BE49-F238E27FC236}">
                <a16:creationId xmlns:a16="http://schemas.microsoft.com/office/drawing/2014/main" id="{779EDB65-EBEC-4572-B2A1-FF994FAFF3D5}"/>
              </a:ext>
            </a:extLst>
          </p:cNvPr>
          <p:cNvSpPr txBox="1"/>
          <p:nvPr/>
        </p:nvSpPr>
        <p:spPr>
          <a:xfrm>
            <a:off x="0" y="6343590"/>
            <a:ext cx="12192000" cy="461665"/>
          </a:xfrm>
          <a:prstGeom prst="rect">
            <a:avLst/>
          </a:prstGeom>
          <a:noFill/>
        </p:spPr>
        <p:txBody>
          <a:bodyPr wrap="square" rtlCol="0">
            <a:spAutoFit/>
          </a:bodyPr>
          <a:lstStyle/>
          <a:p>
            <a:pPr algn="ctr"/>
            <a:r>
              <a:rPr lang="en-US" sz="2400" b="1" dirty="0">
                <a:solidFill>
                  <a:schemeClr val="tx1">
                    <a:lumMod val="95000"/>
                    <a:lumOff val="5000"/>
                  </a:schemeClr>
                </a:solidFill>
                <a:latin typeface="Söhne"/>
              </a:rPr>
              <a:t>And my step 4 is on the next page.</a:t>
            </a:r>
          </a:p>
        </p:txBody>
      </p:sp>
    </p:spTree>
    <p:extLst>
      <p:ext uri="{BB962C8B-B14F-4D97-AF65-F5344CB8AC3E}">
        <p14:creationId xmlns:p14="http://schemas.microsoft.com/office/powerpoint/2010/main" val="208893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62F901-8545-4F94-9575-2DD0336F2F96}"/>
              </a:ext>
            </a:extLst>
          </p:cNvPr>
          <p:cNvPicPr>
            <a:picLocks noChangeAspect="1"/>
          </p:cNvPicPr>
          <p:nvPr/>
        </p:nvPicPr>
        <p:blipFill rotWithShape="1">
          <a:blip r:embed="rId2"/>
          <a:srcRect l="9557" t="21061" r="24516" b="13531"/>
          <a:stretch/>
        </p:blipFill>
        <p:spPr>
          <a:xfrm>
            <a:off x="0" y="0"/>
            <a:ext cx="12192000" cy="6858000"/>
          </a:xfrm>
          <a:prstGeom prst="rect">
            <a:avLst/>
          </a:prstGeom>
        </p:spPr>
      </p:pic>
    </p:spTree>
    <p:extLst>
      <p:ext uri="{BB962C8B-B14F-4D97-AF65-F5344CB8AC3E}">
        <p14:creationId xmlns:p14="http://schemas.microsoft.com/office/powerpoint/2010/main" val="367130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1E91FB-F670-4E9D-9CF6-9E90BC1FC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97720C-A4E3-4BD7-A21D-E9FD5F316E05}"/>
              </a:ext>
            </a:extLst>
          </p:cNvPr>
          <p:cNvSpPr txBox="1"/>
          <p:nvPr/>
        </p:nvSpPr>
        <p:spPr>
          <a:xfrm>
            <a:off x="7521677" y="221227"/>
            <a:ext cx="4670323" cy="646331"/>
          </a:xfrm>
          <a:prstGeom prst="rect">
            <a:avLst/>
          </a:prstGeom>
          <a:noFill/>
        </p:spPr>
        <p:txBody>
          <a:bodyPr wrap="square" rtlCol="0">
            <a:spAutoFit/>
          </a:bodyPr>
          <a:lstStyle/>
          <a:p>
            <a:pPr algn="r"/>
            <a:r>
              <a:rPr lang="en-US" sz="3600" b="1" dirty="0">
                <a:solidFill>
                  <a:schemeClr val="bg1"/>
                </a:solidFill>
                <a:highlight>
                  <a:srgbClr val="000000"/>
                </a:highlight>
                <a:latin typeface="Arial Black" panose="020B0A04020102020204" pitchFamily="34" charset="0"/>
              </a:rPr>
              <a:t>Analysis Time</a:t>
            </a:r>
          </a:p>
        </p:txBody>
      </p:sp>
    </p:spTree>
    <p:extLst>
      <p:ext uri="{BB962C8B-B14F-4D97-AF65-F5344CB8AC3E}">
        <p14:creationId xmlns:p14="http://schemas.microsoft.com/office/powerpoint/2010/main" val="1097063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CAB741-5B1F-4D28-94C7-3FBA729AF79D}"/>
              </a:ext>
            </a:extLst>
          </p:cNvPr>
          <p:cNvSpPr/>
          <p:nvPr/>
        </p:nvSpPr>
        <p:spPr>
          <a:xfrm>
            <a:off x="0" y="0"/>
            <a:ext cx="12192000" cy="6858000"/>
          </a:xfrm>
          <a:prstGeom prst="rect">
            <a:avLst/>
          </a:prstGeom>
          <a:solidFill>
            <a:srgbClr val="374676"/>
          </a:solidFill>
          <a:ln>
            <a:solidFill>
              <a:srgbClr val="7C8A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A0F208-D4E1-451E-B229-7ADA0F24D7CD}"/>
              </a:ext>
            </a:extLst>
          </p:cNvPr>
          <p:cNvSpPr txBox="1"/>
          <p:nvPr/>
        </p:nvSpPr>
        <p:spPr>
          <a:xfrm>
            <a:off x="0" y="2521059"/>
            <a:ext cx="12192000" cy="181588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800" dirty="0">
                <a:solidFill>
                  <a:schemeClr val="bg1"/>
                </a:solidFill>
                <a:latin typeface="Söhne"/>
              </a:rPr>
              <a:t>Let's research that, How many data scientists working in the Finance and Technology sectors say that working with data is difficult and change their work or not based on their salary satisfaction scores?</a:t>
            </a:r>
          </a:p>
          <a:p>
            <a:pPr algn="ctr"/>
            <a:r>
              <a:rPr lang="en-US" sz="2800" dirty="0">
                <a:solidFill>
                  <a:schemeClr val="bg1"/>
                </a:solidFill>
                <a:latin typeface="Söhne"/>
              </a:rPr>
              <a:t>Also, how many of them are men or women?</a:t>
            </a:r>
          </a:p>
        </p:txBody>
      </p:sp>
    </p:spTree>
    <p:extLst>
      <p:ext uri="{BB962C8B-B14F-4D97-AF65-F5344CB8AC3E}">
        <p14:creationId xmlns:p14="http://schemas.microsoft.com/office/powerpoint/2010/main" val="18044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292</Words>
  <Application>Microsoft Office PowerPoint</Application>
  <PresentationFormat>Widescreen</PresentationFormat>
  <Paragraphs>22</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Bahnschrift Light SemiCondensed</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23</cp:revision>
  <dcterms:created xsi:type="dcterms:W3CDTF">2024-01-25T22:36:34Z</dcterms:created>
  <dcterms:modified xsi:type="dcterms:W3CDTF">2024-01-26T19:35:48Z</dcterms:modified>
</cp:coreProperties>
</file>